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9"/>
  </p:notesMasterIdLst>
  <p:handoutMasterIdLst>
    <p:handoutMasterId r:id="rId50"/>
  </p:handoutMasterIdLst>
  <p:sldIdLst>
    <p:sldId id="563" r:id="rId2"/>
    <p:sldId id="723" r:id="rId3"/>
    <p:sldId id="871" r:id="rId4"/>
    <p:sldId id="873" r:id="rId5"/>
    <p:sldId id="919" r:id="rId6"/>
    <p:sldId id="874" r:id="rId7"/>
    <p:sldId id="875" r:id="rId8"/>
    <p:sldId id="876" r:id="rId9"/>
    <p:sldId id="877" r:id="rId10"/>
    <p:sldId id="878" r:id="rId11"/>
    <p:sldId id="879" r:id="rId12"/>
    <p:sldId id="880" r:id="rId13"/>
    <p:sldId id="882" r:id="rId14"/>
    <p:sldId id="883" r:id="rId15"/>
    <p:sldId id="938" r:id="rId16"/>
    <p:sldId id="885" r:id="rId17"/>
    <p:sldId id="886" r:id="rId18"/>
    <p:sldId id="887" r:id="rId19"/>
    <p:sldId id="888" r:id="rId20"/>
    <p:sldId id="920" r:id="rId21"/>
    <p:sldId id="889" r:id="rId22"/>
    <p:sldId id="891" r:id="rId23"/>
    <p:sldId id="892" r:id="rId24"/>
    <p:sldId id="894" r:id="rId25"/>
    <p:sldId id="895" r:id="rId26"/>
    <p:sldId id="896" r:id="rId27"/>
    <p:sldId id="897" r:id="rId28"/>
    <p:sldId id="899" r:id="rId29"/>
    <p:sldId id="900" r:id="rId30"/>
    <p:sldId id="902" r:id="rId31"/>
    <p:sldId id="898" r:id="rId32"/>
    <p:sldId id="935" r:id="rId33"/>
    <p:sldId id="904" r:id="rId34"/>
    <p:sldId id="907" r:id="rId35"/>
    <p:sldId id="908" r:id="rId36"/>
    <p:sldId id="909" r:id="rId37"/>
    <p:sldId id="910" r:id="rId38"/>
    <p:sldId id="921" r:id="rId39"/>
    <p:sldId id="926" r:id="rId40"/>
    <p:sldId id="927" r:id="rId41"/>
    <p:sldId id="928" r:id="rId42"/>
    <p:sldId id="929" r:id="rId43"/>
    <p:sldId id="931" r:id="rId44"/>
    <p:sldId id="933" r:id="rId45"/>
    <p:sldId id="934" r:id="rId46"/>
    <p:sldId id="936" r:id="rId47"/>
    <p:sldId id="937" r:id="rId4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2"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D60093"/>
    <a:srgbClr val="0000FF"/>
    <a:srgbClr val="008000"/>
    <a:srgbClr val="FF0066"/>
    <a:srgbClr val="CC00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1" autoAdjust="0"/>
    <p:restoredTop sz="86775" autoAdjust="0"/>
  </p:normalViewPr>
  <p:slideViewPr>
    <p:cSldViewPr>
      <p:cViewPr varScale="1">
        <p:scale>
          <a:sx n="118" d="100"/>
          <a:sy n="118" d="100"/>
        </p:scale>
        <p:origin x="1424" y="208"/>
      </p:cViewPr>
      <p:guideLst>
        <p:guide orient="horz" pos="1632"/>
        <p:guide pos="2880"/>
      </p:guideLst>
    </p:cSldViewPr>
  </p:slideViewPr>
  <p:notesTextViewPr>
    <p:cViewPr>
      <p:scale>
        <a:sx n="100" d="100"/>
        <a:sy n="100" d="100"/>
      </p:scale>
      <p:origin x="0" y="0"/>
    </p:cViewPr>
  </p:notesTextViewPr>
  <p:sorterViewPr>
    <p:cViewPr>
      <p:scale>
        <a:sx n="90" d="100"/>
        <a:sy n="90" d="100"/>
      </p:scale>
      <p:origin x="0" y="-5491"/>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11/26/23</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11/26/23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extLst>
      <p:ext uri="{BB962C8B-B14F-4D97-AF65-F5344CB8AC3E}">
        <p14:creationId xmlns:p14="http://schemas.microsoft.com/office/powerpoint/2010/main" val="791905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779925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2977804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3764362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3800491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935831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83200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494342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2452658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3719346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1446067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3378177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642767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3295468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325854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2377266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851130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3959890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1128045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327567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347869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531254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12786822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37651172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703912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2245378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620829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2006520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858439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2207543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38027851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89554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2825911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1783508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0710894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22011008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35677765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39057674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23806709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29623120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200583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411760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544811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603720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2986477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3500994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3525"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1500">
                <a:solidFill>
                  <a:srgbClr val="FFFFFF"/>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74E0B15C-66BF-4548-B9F7-ABFD8B692764}" type="datetime1">
              <a:rPr lang="en-US" smtClean="0"/>
              <a:t>11/26/23</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87E39B9-8394-4A3F-AE29-D25E40635A66}" type="datetime1">
              <a:rPr lang="en-US" smtClean="0"/>
              <a:t>11/26/23</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8" name="Rectangle 7"/>
          <p:cNvSpPr/>
          <p:nvPr/>
        </p:nvSpPr>
        <p:spPr bwMode="ltGray">
          <a:xfrm>
            <a:off x="6647688"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Vertical Title 1"/>
          <p:cNvSpPr>
            <a:spLocks noGrp="1"/>
          </p:cNvSpPr>
          <p:nvPr>
            <p:ph type="title" orient="vert"/>
          </p:nvPr>
        </p:nvSpPr>
        <p:spPr>
          <a:xfrm>
            <a:off x="6781800" y="274642"/>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2"/>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E89BE1B-109A-4A1E-A524-238B7EF05396}" type="datetime1">
              <a:rPr lang="en-US" smtClean="0"/>
              <a:t>11/26/23</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31"/>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31"/>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8B8FAD7C-9E74-490A-9976-CEAC407DBF81}" type="datetime1">
              <a:rPr lang="en-US" smtClean="0"/>
              <a:t>11/26/23</a:t>
            </a:fld>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2"/>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8667AA6D-B4FD-46B1-B3E9-B042C52C85A2}" type="datetime1">
              <a:rPr lang="en-US" smtClean="0"/>
              <a:t>11/26/23</a:t>
            </a:fld>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649A1004-7A34-4C69-A29F-7848CCE72792}" type="datetime1">
              <a:rPr lang="en-US" smtClean="0"/>
              <a:t>11/26/23</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3525"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3000" b="0">
                <a:solidFill>
                  <a:srgbClr val="FFFFF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27D1924C-0E5F-41F9-9EF2-A30D8DD943B5}" type="datetime1">
              <a:rPr lang="en-US" smtClean="0"/>
              <a:t>11/26/23</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BD3F3B2-6969-4711-938A-F55A29B51480}" type="datetime1">
              <a:rPr lang="en-US" smtClean="0"/>
              <a:t>11/26/23</a:t>
            </a:fld>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2"/>
            <a:ext cx="4040188" cy="715355"/>
          </a:xfrm>
        </p:spPr>
        <p:txBody>
          <a:bodyPr lIns="146304" anchor="ctr"/>
          <a:lstStyle>
            <a:lvl1pPr marL="0" indent="0">
              <a:buNone/>
              <a:defRPr sz="1725" b="1"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6" y="1295402"/>
            <a:ext cx="4041775" cy="715355"/>
          </a:xfrm>
        </p:spPr>
        <p:txBody>
          <a:bodyPr lIns="146304" anchor="ctr"/>
          <a:lstStyle>
            <a:lvl1pPr marL="0" indent="0">
              <a:buNone/>
              <a:defRPr sz="1725" b="1"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6" y="2023338"/>
            <a:ext cx="4041775" cy="4377462"/>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538DACF-DAC8-4C22-99F4-5AC8B8C6B7F9}" type="datetime1">
              <a:rPr lang="en-US" smtClean="0"/>
              <a:t>11/26/23</a:t>
            </a:fld>
            <a:endParaRPr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50F84880-51F2-491D-B30A-1FC47B871D77}" type="datetime1">
              <a:rPr lang="en-US" smtClean="0"/>
              <a:t>11/26/23</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DC6C30-2214-40E2-AEE5-9AE66D1057D0}" type="datetime1">
              <a:rPr lang="en-US" smtClean="0"/>
              <a:t>11/26/23</a:t>
            </a:fld>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1500" b="0"/>
            </a:lvl1pPr>
            <a:extLst/>
          </a:lstStyle>
          <a:p>
            <a:r>
              <a:rPr kumimoji="0" lang="en-US"/>
              <a:t>Click to edit Master title style</a:t>
            </a:r>
          </a:p>
        </p:txBody>
      </p:sp>
      <p:sp>
        <p:nvSpPr>
          <p:cNvPr id="3" name="Content Placeholder 2"/>
          <p:cNvSpPr>
            <a:spLocks noGrp="1"/>
          </p:cNvSpPr>
          <p:nvPr>
            <p:ph idx="1"/>
          </p:nvPr>
        </p:nvSpPr>
        <p:spPr>
          <a:xfrm>
            <a:off x="3019378" y="1743134"/>
            <a:ext cx="5920641" cy="455888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C6C5491-B905-4984-8643-1B7C9312C1C7}" type="datetime1">
              <a:rPr lang="en-US" smtClean="0"/>
              <a:t>11/26/23</a:t>
            </a:fld>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3" y="155448"/>
            <a:ext cx="2525150" cy="978408"/>
          </a:xfrm>
        </p:spPr>
        <p:txBody>
          <a:bodyPr lIns="73152" bIns="0" anchor="b">
            <a:sp3d prstMaterial="matte"/>
          </a:bodyPr>
          <a:lstStyle>
            <a:lvl1pPr algn="l">
              <a:defRPr sz="1500" b="0"/>
            </a:lvl1pPr>
            <a:extLst/>
          </a:lstStyle>
          <a:p>
            <a:r>
              <a:rPr kumimoji="0" lang="en-US"/>
              <a:t>Click to edit Master title style</a:t>
            </a:r>
          </a:p>
        </p:txBody>
      </p:sp>
      <p:sp>
        <p:nvSpPr>
          <p:cNvPr id="3" name="Picture Placeholder 2"/>
          <p:cNvSpPr>
            <a:spLocks noGrp="1"/>
          </p:cNvSpPr>
          <p:nvPr>
            <p:ph type="pic" idx="1"/>
          </p:nvPr>
        </p:nvSpPr>
        <p:spPr>
          <a:xfrm>
            <a:off x="2903806" y="1484808"/>
            <a:ext cx="6247397" cy="5373192"/>
          </a:xfrm>
          <a:solidFill>
            <a:schemeClr val="bg2">
              <a:shade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0D1BAC21-6A2B-4248-BF0F-2BED273A4141}" type="datetime1">
              <a:rPr lang="en-US" smtClean="0"/>
              <a:t>11/26/23</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7" name="Rectangle 6"/>
          <p:cNvSpPr/>
          <p:nvPr/>
        </p:nvSpPr>
        <p:spPr bwMode="ltGray">
          <a:xfrm>
            <a:off x="1" y="3"/>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675">
                <a:solidFill>
                  <a:schemeClr val="tx1">
                    <a:tint val="95000"/>
                  </a:schemeClr>
                </a:solidFill>
                <a:latin typeface="Calibri" pitchFamily="34" charset="0"/>
                <a:cs typeface="Calibri" pitchFamily="34" charset="0"/>
              </a:defRPr>
            </a:lvl1pPr>
            <a:extLst/>
          </a:lstStyle>
          <a:p>
            <a:fld id="{C998EF77-6613-48F2-974F-C60E70302254}" type="datetime1">
              <a:rPr lang="en-US" smtClean="0"/>
              <a:t>11/26/23</a:t>
            </a:fld>
            <a:endParaRPr lang="en-US"/>
          </a:p>
        </p:txBody>
      </p:sp>
      <p:sp>
        <p:nvSpPr>
          <p:cNvPr id="5" name="Footer Placeholder 4"/>
          <p:cNvSpPr>
            <a:spLocks noGrp="1"/>
          </p:cNvSpPr>
          <p:nvPr>
            <p:ph type="ftr" sz="quarter" idx="3"/>
          </p:nvPr>
        </p:nvSpPr>
        <p:spPr>
          <a:xfrm>
            <a:off x="2640597" y="6583680"/>
            <a:ext cx="5507719" cy="274320"/>
          </a:xfrm>
          <a:prstGeom prst="rect">
            <a:avLst/>
          </a:prstGeom>
        </p:spPr>
        <p:txBody>
          <a:bodyPr vert="horz" lIns="45720" rIns="45720" bIns="0" rtlCol="0" anchor="b"/>
          <a:lstStyle>
            <a:lvl1pPr algn="l" eaLnBrk="1" latinLnBrk="0" hangingPunct="1">
              <a:defRPr kumimoji="0" sz="675">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7" y="6583680"/>
            <a:ext cx="733864" cy="274320"/>
          </a:xfrm>
          <a:prstGeom prst="rect">
            <a:avLst/>
          </a:prstGeom>
        </p:spPr>
        <p:txBody>
          <a:bodyPr vert="horz" bIns="0" rtlCol="0" anchor="b"/>
          <a:lstStyle>
            <a:lvl1pPr algn="r" eaLnBrk="1" latinLnBrk="0" hangingPunct="1">
              <a:defRPr kumimoji="0" sz="675">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3375" b="1" kern="1200">
          <a:solidFill>
            <a:schemeClr val="accent1">
              <a:satMod val="150000"/>
            </a:schemeClr>
          </a:solidFill>
          <a:effectLst/>
          <a:latin typeface="+mj-lt"/>
          <a:ea typeface="+mj-ea"/>
          <a:cs typeface="+mj-cs"/>
        </a:defRPr>
      </a:lvl1pPr>
      <a:extLst/>
    </p:titleStyle>
    <p:bodyStyle>
      <a:lvl1pPr marL="329184" indent="-240030" algn="l" rtl="0" eaLnBrk="1" latinLnBrk="0" hangingPunct="1">
        <a:spcBef>
          <a:spcPts val="0"/>
        </a:spcBef>
        <a:buClr>
          <a:schemeClr val="accent1"/>
        </a:buClr>
        <a:buSzPct val="80000"/>
        <a:buFont typeface="Wingdings 2"/>
        <a:buChar char=""/>
        <a:defRPr kumimoji="0" sz="2400" kern="1200">
          <a:solidFill>
            <a:schemeClr val="tx1"/>
          </a:solidFill>
          <a:latin typeface="Calibri" pitchFamily="34" charset="0"/>
          <a:ea typeface="+mn-ea"/>
          <a:cs typeface="Calibri" pitchFamily="34" charset="0"/>
        </a:defRPr>
      </a:lvl1pPr>
      <a:lvl2pPr marL="548640" indent="-205740" algn="l" rtl="0" eaLnBrk="1" latinLnBrk="0" hangingPunct="1">
        <a:spcBef>
          <a:spcPct val="20000"/>
        </a:spcBef>
        <a:buClr>
          <a:schemeClr val="accent2"/>
        </a:buClr>
        <a:buSzPct val="100000"/>
        <a:buFont typeface="Wingdings" pitchFamily="2" charset="2"/>
        <a:buChar char="§"/>
        <a:defRPr kumimoji="0" sz="2100" kern="1200">
          <a:solidFill>
            <a:schemeClr val="tx1"/>
          </a:solidFill>
          <a:latin typeface="Calibri" pitchFamily="34" charset="0"/>
          <a:ea typeface="+mn-ea"/>
          <a:cs typeface="Calibri" pitchFamily="34" charset="0"/>
        </a:defRPr>
      </a:lvl2pPr>
      <a:lvl3pPr marL="747522" indent="-171450" algn="l" rtl="0" eaLnBrk="1" latinLnBrk="0" hangingPunct="1">
        <a:spcBef>
          <a:spcPct val="20000"/>
        </a:spcBef>
        <a:buClr>
          <a:schemeClr val="accent3"/>
        </a:buClr>
        <a:buSzPct val="100000"/>
        <a:buFont typeface="Wingdings" pitchFamily="2" charset="2"/>
        <a:buChar char="§"/>
        <a:defRPr kumimoji="0" sz="1800" kern="1200">
          <a:solidFill>
            <a:schemeClr val="tx1"/>
          </a:solidFill>
          <a:latin typeface="Calibri" pitchFamily="34" charset="0"/>
          <a:ea typeface="+mn-ea"/>
          <a:cs typeface="Calibri" pitchFamily="34" charset="0"/>
        </a:defRPr>
      </a:lvl3pPr>
      <a:lvl4pPr marL="912114" indent="-137160" algn="l" rtl="0" eaLnBrk="1" latinLnBrk="0" hangingPunct="1">
        <a:spcBef>
          <a:spcPct val="20000"/>
        </a:spcBef>
        <a:buClr>
          <a:schemeClr val="accent4"/>
        </a:buClr>
        <a:buSzPct val="100000"/>
        <a:buFont typeface="Wingdings" pitchFamily="2" charset="2"/>
        <a:buChar char="§"/>
        <a:defRPr kumimoji="0" sz="1500" kern="1200">
          <a:solidFill>
            <a:schemeClr val="tx1"/>
          </a:solidFill>
          <a:latin typeface="Calibri" pitchFamily="34" charset="0"/>
          <a:ea typeface="+mn-ea"/>
          <a:cs typeface="Calibri" pitchFamily="34" charset="0"/>
        </a:defRPr>
      </a:lvl4pPr>
      <a:lvl5pPr marL="1069848" indent="-137160" algn="l" rtl="0" eaLnBrk="1" latinLnBrk="0" hangingPunct="1">
        <a:spcBef>
          <a:spcPct val="20000"/>
        </a:spcBef>
        <a:buClr>
          <a:schemeClr val="accent5"/>
        </a:buClr>
        <a:buSzPct val="100000"/>
        <a:buFont typeface="Wingdings" pitchFamily="2" charset="2"/>
        <a:buChar char="§"/>
        <a:defRPr kumimoji="0" lang="en-US" sz="1500" kern="1200" smtClean="0">
          <a:solidFill>
            <a:schemeClr val="tx1"/>
          </a:solidFill>
          <a:latin typeface="Calibri" pitchFamily="34" charset="0"/>
          <a:ea typeface="+mn-ea"/>
          <a:cs typeface="Calibri" pitchFamily="34" charset="0"/>
        </a:defRPr>
      </a:lvl5pPr>
      <a:lvl6pPr marL="1220724" indent="-137160" algn="l" rtl="0" eaLnBrk="1" latinLnBrk="0" hangingPunct="1">
        <a:spcBef>
          <a:spcPct val="20000"/>
        </a:spcBef>
        <a:buClr>
          <a:schemeClr val="accent6"/>
        </a:buClr>
        <a:buSzPct val="100000"/>
        <a:buFont typeface="Wingdings 2"/>
        <a:buChar char=""/>
        <a:defRPr kumimoji="0" sz="1500" kern="1200">
          <a:solidFill>
            <a:schemeClr val="tx1"/>
          </a:solidFill>
          <a:latin typeface="+mn-lt"/>
          <a:ea typeface="+mn-ea"/>
          <a:cs typeface="+mn-cs"/>
        </a:defRPr>
      </a:lvl6pPr>
      <a:lvl7pPr marL="1371600" indent="-137160" algn="l" rtl="0" eaLnBrk="1" latinLnBrk="0" hangingPunct="1">
        <a:spcBef>
          <a:spcPct val="20000"/>
        </a:spcBef>
        <a:buClr>
          <a:schemeClr val="accent1"/>
        </a:buClr>
        <a:buSzPct val="100000"/>
        <a:buFont typeface="Wingdings 2"/>
        <a:buChar char=""/>
        <a:defRPr kumimoji="0" sz="1350" kern="1200">
          <a:solidFill>
            <a:schemeClr val="tx1"/>
          </a:solidFill>
          <a:latin typeface="+mn-lt"/>
          <a:ea typeface="+mn-ea"/>
          <a:cs typeface="+mn-cs"/>
        </a:defRPr>
      </a:lvl7pPr>
      <a:lvl8pPr marL="1522476" indent="-137160" algn="l" rtl="0" eaLnBrk="1" latinLnBrk="0" hangingPunct="1">
        <a:spcBef>
          <a:spcPct val="20000"/>
        </a:spcBef>
        <a:buClr>
          <a:schemeClr val="accent2"/>
        </a:buClr>
        <a:buFont typeface="Wingdings 2" pitchFamily="18" charset="2"/>
        <a:buChar char=""/>
        <a:defRPr kumimoji="0" sz="1350" kern="1200">
          <a:solidFill>
            <a:schemeClr val="tx1"/>
          </a:solidFill>
          <a:latin typeface="+mn-lt"/>
          <a:ea typeface="+mn-ea"/>
          <a:cs typeface="+mn-cs"/>
        </a:defRPr>
      </a:lvl8pPr>
      <a:lvl9pPr marL="1673352" indent="-137160" algn="l" rtl="0" eaLnBrk="1" latinLnBrk="0" hangingPunct="1">
        <a:spcBef>
          <a:spcPct val="20000"/>
        </a:spcBef>
        <a:buClr>
          <a:schemeClr val="accent3"/>
        </a:buClr>
        <a:buFont typeface="Wingdings 2" pitchFamily="18" charset="2"/>
        <a:buChar char=""/>
        <a:defRPr kumimoji="0" sz="135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hyperlink" Target="http://images.google.com/imgres?imgurl=http://jownby.files.wordpress.com/2009/03/carrot-cake01.jpg&amp;imgrefurl=http://jownby.wordpress.com/2009/03/24/carrot-cake/&amp;usg=__CsYRpQeaL9Hs7mS-6skJb_YIDnM=&amp;h=487&amp;w=365&amp;sz=80&amp;hl=en&amp;start=5&amp;tbnid=EzhiAQKQJANWqM:&amp;tbnh=129&amp;tbnw=97&amp;prev=/images?q=carrot&amp;gbv=2&amp;hl=en&amp;newwindow=1" TargetMode="External"/><Relationship Id="rId18" Type="http://schemas.openxmlformats.org/officeDocument/2006/relationships/image" Target="../media/image11.jpeg"/><Relationship Id="rId3" Type="http://schemas.openxmlformats.org/officeDocument/2006/relationships/hyperlink" Target="http://images.google.com/imgres?imgurl=http://blog.craftzine.com/PaperMilk.jpg&amp;imgrefurl=http://www.seouleats.com/2009_05_01_archive.html&amp;usg=__qs-EUPLa3xhm44saqrjlkuEE2qY=&amp;h=375&amp;w=500&amp;sz=121&amp;hl=en&amp;start=12&amp;tbnid=J6suHIntfTD8aM:&amp;tbnh=98&amp;tbnw=130&amp;prev=/images?q=milk&amp;gbv=2&amp;hl=en&amp;newwindow=1" TargetMode="External"/><Relationship Id="rId7" Type="http://schemas.openxmlformats.org/officeDocument/2006/relationships/hyperlink" Target="http://images.google.com/imgres?imgurl=http://thevitaminm.files.wordpress.com/2009/02/beer-styles1.jpg&amp;imgrefurl=http://thevitaminm.wordpress.com/2009/01/22/beer-me/&amp;usg=__P-sfC-FdQMixmvxjX197KJV_Pq0=&amp;h=314&amp;w=311&amp;sz=26&amp;hl=en&amp;start=3&amp;tbnid=GJ2X5xKvvm4iuM:&amp;tbnh=117&amp;tbnw=116&amp;prev=/images?q=beer&amp;gbv=2&amp;hl=en&amp;newwindow=1" TargetMode="External"/><Relationship Id="rId12" Type="http://schemas.openxmlformats.org/officeDocument/2006/relationships/image" Target="../media/image7.jpeg"/><Relationship Id="rId17" Type="http://schemas.openxmlformats.org/officeDocument/2006/relationships/image" Target="../media/image10.jpeg"/><Relationship Id="rId2" Type="http://schemas.openxmlformats.org/officeDocument/2006/relationships/notesSlide" Target="../notesSlides/notesSlide4.xml"/><Relationship Id="rId16"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hyperlink" Target="http://images.google.com/imgres?imgurl=http://www.pizzahutpizza.com/menu/_images/3_pizzas.jpg&amp;imgrefurl=http://www.pizzahutpizza.com/menu/&amp;usg=__T1aN2hq6CoSsjAY_eN7BjF7LAG4=&amp;h=360&amp;w=362&amp;sz=70&amp;hl=en&amp;start=7&amp;tbnid=gbOIW8wY-qM-UM:&amp;tbnh=120&amp;tbnw=121&amp;prev=/images?q=pizza&amp;gbv=2&amp;hl=en&amp;newwindow=1" TargetMode="External"/><Relationship Id="rId5" Type="http://schemas.openxmlformats.org/officeDocument/2006/relationships/hyperlink" Target="http://images.google.com/imgres?imgurl=http://www.wackypackages2007.com/images/ANS3/not-butter.jpg&amp;imgrefurl=http://www.wackypackages2007.com/ans3/allnewseries3/not-better.htm&amp;usg=__s-EqN8vrFGrjpFg7xxny2COrmDw=&amp;h=301&amp;w=488&amp;sz=32&amp;hl=en&amp;start=15&amp;tbnid=yd27SKNfMdXhHM:&amp;tbnh=80&amp;tbnw=130&amp;prev=/images?q=butter&amp;gbv=2&amp;hl=en&amp;newwindow=1" TargetMode="External"/><Relationship Id="rId15" Type="http://schemas.openxmlformats.org/officeDocument/2006/relationships/hyperlink" Target="http://images.google.com/imgres?imgurl=http://www.twu.ca/life/parents/cookies-gngrsn.jpg&amp;imgrefurl=http://www.twu.ca/life/parents/touchofhome.html&amp;usg=__gITQZUMtZx230-mz6kNwrad_2cg=&amp;h=400&amp;w=400&amp;sz=61&amp;hl=en&amp;start=3&amp;um=1&amp;tbnid=qeKjGe8j7wQL3M:&amp;tbnh=124&amp;tbnw=124&amp;prev=/images?q=cookies&amp;hl=en&amp;sa=N&amp;um=1&amp;newwindow=1" TargetMode="External"/><Relationship Id="rId10" Type="http://schemas.openxmlformats.org/officeDocument/2006/relationships/image" Target="../media/image6.jpeg"/><Relationship Id="rId19" Type="http://schemas.openxmlformats.org/officeDocument/2006/relationships/image" Target="../media/image12.jpeg"/><Relationship Id="rId4" Type="http://schemas.openxmlformats.org/officeDocument/2006/relationships/image" Target="../media/image3.jpeg"/><Relationship Id="rId9" Type="http://schemas.openxmlformats.org/officeDocument/2006/relationships/hyperlink" Target="http://images.google.com/imgres?imgurl=http://carolynncarreno.files.wordpress.com/2009/02/09_08_58-fruit-pineapple_web.jpg&amp;imgrefurl=http://carolynncarreno.wordpress.com/2009/02/03/pushing-up-edible-daisies/&amp;usg=__zYOc5eqh4JhKK9PweX0vm3YIgDQ=&amp;h=600&amp;w=400&amp;sz=76&amp;hl=en&amp;start=3&amp;tbnid=SrPseIEb1hrwyM:&amp;tbnh=135&amp;tbnw=90&amp;prev=/images?q=fruit&amp;gbv=2&amp;hl=en&amp;newwindow=1" TargetMode="External"/><Relationship Id="rId1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0" y="793546"/>
            <a:ext cx="9144000" cy="5207204"/>
          </a:xfrm>
          <a:prstGeom prst="rect">
            <a:avLst/>
          </a:prstGeom>
        </p:spPr>
      </p:pic>
      <p:sp>
        <p:nvSpPr>
          <p:cNvPr id="5" name="文本框 4"/>
          <p:cNvSpPr txBox="1"/>
          <p:nvPr/>
        </p:nvSpPr>
        <p:spPr>
          <a:xfrm>
            <a:off x="114300" y="4876800"/>
            <a:ext cx="8915400" cy="707886"/>
          </a:xfrm>
          <a:prstGeom prst="rect">
            <a:avLst/>
          </a:prstGeom>
          <a:noFill/>
        </p:spPr>
        <p:txBody>
          <a:bodyPr wrap="square" rtlCol="0">
            <a:spAutoFit/>
          </a:bodyPr>
          <a:lstStyle/>
          <a:p>
            <a:pPr algn="ctr"/>
            <a:r>
              <a:rPr lang="zh-CN" altLang="en-US" sz="4000" dirty="0"/>
              <a:t>第六章 频繁项集</a:t>
            </a:r>
          </a:p>
        </p:txBody>
      </p:sp>
    </p:spTree>
    <p:extLst>
      <p:ext uri="{BB962C8B-B14F-4D97-AF65-F5344CB8AC3E}">
        <p14:creationId xmlns:p14="http://schemas.microsoft.com/office/powerpoint/2010/main" val="411806707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6.1</a:t>
            </a:r>
            <a:r>
              <a:rPr lang="zh-CN" altLang="en-US" dirty="0">
                <a:latin typeface="Cambria Math" panose="02040503050406030204" pitchFamily="18" charset="0"/>
                <a:ea typeface="方正卡通简体" panose="03000509000000000000" pitchFamily="65" charset="-122"/>
              </a:rPr>
              <a:t>购物篮模型</a:t>
            </a:r>
          </a:p>
        </p:txBody>
      </p:sp>
      <p:sp>
        <p:nvSpPr>
          <p:cNvPr id="5" name="灯片编号占位符 4"/>
          <p:cNvSpPr>
            <a:spLocks noGrp="1"/>
          </p:cNvSpPr>
          <p:nvPr>
            <p:ph type="sldNum" sz="quarter" idx="12"/>
          </p:nvPr>
        </p:nvSpPr>
        <p:spPr/>
        <p:txBody>
          <a:bodyPr/>
          <a:lstStyle/>
          <a:p>
            <a:fld id="{19B12225-5612-419B-A8D5-4B8EEE4C217E}" type="slidenum">
              <a:rPr lang="en-US" smtClean="0"/>
              <a:pPr/>
              <a:t>10</a:t>
            </a:fld>
            <a:endParaRPr lang="en-US"/>
          </a:p>
        </p:txBody>
      </p:sp>
      <p:sp>
        <p:nvSpPr>
          <p:cNvPr id="13" name="内容占位符 2"/>
          <p:cNvSpPr>
            <a:spLocks noGrp="1"/>
          </p:cNvSpPr>
          <p:nvPr>
            <p:ph idx="1"/>
          </p:nvPr>
        </p:nvSpPr>
        <p:spPr>
          <a:xfrm>
            <a:off x="85725" y="2086086"/>
            <a:ext cx="8601075" cy="428515"/>
          </a:xfrm>
        </p:spPr>
        <p:txBody>
          <a:bodyPr>
            <a:noAutofit/>
          </a:bodyPr>
          <a:lstStyle/>
          <a:p>
            <a:pPr marL="89154" indent="0">
              <a:buNone/>
            </a:pPr>
            <a:r>
              <a:rPr lang="zh-CN" altLang="en-US" sz="247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例</a:t>
            </a:r>
            <a:r>
              <a:rPr lang="en-US" altLang="zh-CN" sz="247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6.1 </a:t>
            </a:r>
          </a:p>
        </p:txBody>
      </p:sp>
      <p:sp>
        <p:nvSpPr>
          <p:cNvPr id="6" name="内容占位符 2"/>
          <p:cNvSpPr txBox="1">
            <a:spLocks/>
          </p:cNvSpPr>
          <p:nvPr/>
        </p:nvSpPr>
        <p:spPr>
          <a:xfrm>
            <a:off x="285750" y="1655066"/>
            <a:ext cx="8401050" cy="6286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6.1.1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频繁项集的定义</a:t>
            </a:r>
          </a:p>
        </p:txBody>
      </p:sp>
      <p:sp>
        <p:nvSpPr>
          <p:cNvPr id="7" name="内容占位符 2"/>
          <p:cNvSpPr txBox="1">
            <a:spLocks/>
          </p:cNvSpPr>
          <p:nvPr/>
        </p:nvSpPr>
        <p:spPr>
          <a:xfrm>
            <a:off x="277138" y="4514850"/>
            <a:ext cx="8924012" cy="1485900"/>
          </a:xfrm>
          <a:prstGeom prst="rect">
            <a:avLst/>
          </a:prstGeom>
        </p:spPr>
        <p:txBody>
          <a:bodyPr vert="horz" lIns="41148" tIns="68580" rtlCol="0">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buFont typeface="Wingdings" panose="05000000000000000000" pitchFamily="2" charset="2"/>
              <a:buChar char="n"/>
            </a:pPr>
            <a:r>
              <a:rPr lang="zh-CN" altLang="en-US"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阈值 </a:t>
            </a:r>
            <a:r>
              <a:rPr lang="en-US" altLang="zh-CN"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S=3 </a:t>
            </a:r>
            <a:r>
              <a:rPr lang="zh-CN" altLang="en-US"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有</a:t>
            </a:r>
            <a:r>
              <a:rPr lang="en-US" altLang="zh-CN"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5</a:t>
            </a:r>
            <a:r>
              <a:rPr lang="zh-CN" altLang="en-US"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个双元素集合是频繁的</a:t>
            </a:r>
            <a:br>
              <a:rPr lang="en-US" altLang="zh-CN"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br>
            <a:r>
              <a:rPr lang="en-US" altLang="zh-CN"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{dog, a} {dog, and} {dog, cat} {cat, a} {cat,  and}</a:t>
            </a:r>
          </a:p>
          <a:p>
            <a:pPr>
              <a:buFont typeface="Wingdings" panose="05000000000000000000" pitchFamily="2" charset="2"/>
              <a:buChar char="n"/>
            </a:pPr>
            <a:r>
              <a:rPr lang="en-US" altLang="zh-CN"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阈值 </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S=5 </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{dog</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cat}</a:t>
            </a: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1600200" y="2157464"/>
            <a:ext cx="4857750" cy="2507906"/>
          </a:xfrm>
          <a:prstGeom prst="rect">
            <a:avLst/>
          </a:prstGeom>
        </p:spPr>
      </p:pic>
    </p:spTree>
    <p:extLst>
      <p:ext uri="{BB962C8B-B14F-4D97-AF65-F5344CB8AC3E}">
        <p14:creationId xmlns:p14="http://schemas.microsoft.com/office/powerpoint/2010/main" val="674521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6.1</a:t>
            </a:r>
            <a:r>
              <a:rPr lang="zh-CN" altLang="en-US" dirty="0">
                <a:latin typeface="Cambria Math" panose="02040503050406030204" pitchFamily="18" charset="0"/>
                <a:ea typeface="方正卡通简体" panose="03000509000000000000" pitchFamily="65" charset="-122"/>
              </a:rPr>
              <a:t>购物篮模型</a:t>
            </a:r>
          </a:p>
        </p:txBody>
      </p:sp>
      <p:sp>
        <p:nvSpPr>
          <p:cNvPr id="5" name="灯片编号占位符 4"/>
          <p:cNvSpPr>
            <a:spLocks noGrp="1"/>
          </p:cNvSpPr>
          <p:nvPr>
            <p:ph type="sldNum" sz="quarter" idx="12"/>
          </p:nvPr>
        </p:nvSpPr>
        <p:spPr/>
        <p:txBody>
          <a:bodyPr/>
          <a:lstStyle/>
          <a:p>
            <a:fld id="{19B12225-5612-419B-A8D5-4B8EEE4C217E}" type="slidenum">
              <a:rPr lang="en-US" smtClean="0"/>
              <a:pPr/>
              <a:t>11</a:t>
            </a:fld>
            <a:endParaRPr lang="en-US"/>
          </a:p>
        </p:txBody>
      </p:sp>
      <p:sp>
        <p:nvSpPr>
          <p:cNvPr id="13" name="内容占位符 2"/>
          <p:cNvSpPr>
            <a:spLocks noGrp="1"/>
          </p:cNvSpPr>
          <p:nvPr>
            <p:ph idx="1"/>
          </p:nvPr>
        </p:nvSpPr>
        <p:spPr>
          <a:xfrm>
            <a:off x="85725" y="2086086"/>
            <a:ext cx="8601075" cy="428515"/>
          </a:xfrm>
        </p:spPr>
        <p:txBody>
          <a:bodyPr>
            <a:noAutofit/>
          </a:bodyPr>
          <a:lstStyle/>
          <a:p>
            <a:pPr marL="89154" indent="0">
              <a:buNone/>
            </a:pPr>
            <a:r>
              <a:rPr lang="zh-CN" altLang="en-US" sz="247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例</a:t>
            </a:r>
            <a:r>
              <a:rPr lang="en-US" altLang="zh-CN" sz="247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6.1 </a:t>
            </a:r>
          </a:p>
        </p:txBody>
      </p:sp>
      <p:sp>
        <p:nvSpPr>
          <p:cNvPr id="6" name="内容占位符 2"/>
          <p:cNvSpPr txBox="1">
            <a:spLocks/>
          </p:cNvSpPr>
          <p:nvPr/>
        </p:nvSpPr>
        <p:spPr>
          <a:xfrm>
            <a:off x="285750" y="1655066"/>
            <a:ext cx="8401050" cy="6286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6.1.1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频繁项集的定义</a:t>
            </a:r>
          </a:p>
        </p:txBody>
      </p:sp>
      <p:sp>
        <p:nvSpPr>
          <p:cNvPr id="7" name="内容占位符 2"/>
          <p:cNvSpPr txBox="1">
            <a:spLocks/>
          </p:cNvSpPr>
          <p:nvPr/>
        </p:nvSpPr>
        <p:spPr>
          <a:xfrm>
            <a:off x="98166" y="4514850"/>
            <a:ext cx="8924012" cy="2068830"/>
          </a:xfrm>
          <a:prstGeom prst="rect">
            <a:avLst/>
          </a:prstGeom>
        </p:spPr>
        <p:txBody>
          <a:bodyPr vert="horz" lIns="41148" tIns="68580" rtlCol="0">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buFont typeface="Wingdings" panose="05000000000000000000" pitchFamily="2" charset="2"/>
              <a:buChar char="n"/>
            </a:pPr>
            <a:r>
              <a:rPr lang="zh-CN" altLang="en-US"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双元素频繁项集</a:t>
            </a:r>
            <a:r>
              <a:rPr lang="en-US" altLang="zh-CN"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{dog, a} {dog, and} {dog, cat} {cat, a} {cat,  and}</a:t>
            </a:r>
          </a:p>
          <a:p>
            <a:pPr>
              <a:buFont typeface="Wingdings" panose="05000000000000000000" pitchFamily="2" charset="2"/>
              <a:buChar char="n"/>
            </a:pPr>
            <a:r>
              <a:rPr lang="zh-CN" altLang="en-US"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考虑三元素的频繁项集，必须要求其中任意两个元素组成的集合都是频繁的，</a:t>
            </a:r>
            <a:r>
              <a:rPr lang="en-US" altLang="zh-CN"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 {dog, a, and}</a:t>
            </a:r>
            <a:r>
              <a:rPr lang="zh-CN" altLang="en-US"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不是，</a:t>
            </a:r>
            <a:r>
              <a:rPr lang="en-US" altLang="zh-CN"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{dog, cat, and}</a:t>
            </a:r>
            <a:r>
              <a:rPr lang="zh-CN" altLang="en-US"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有可能，但只在</a:t>
            </a:r>
            <a:r>
              <a:rPr lang="en-US" altLang="zh-CN"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(1)(2)</a:t>
            </a:r>
            <a:r>
              <a:rPr lang="zh-CN" altLang="en-US"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中出现，</a:t>
            </a:r>
            <a:r>
              <a:rPr lang="en-US" altLang="zh-CN"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 {dog, cat, a}</a:t>
            </a:r>
            <a:r>
              <a:rPr lang="zh-CN" altLang="en-US"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在</a:t>
            </a:r>
            <a:r>
              <a:rPr lang="en-US" altLang="zh-CN"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(2)(3)(7)</a:t>
            </a:r>
            <a:r>
              <a:rPr lang="zh-CN" altLang="en-US"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中出现</a:t>
            </a:r>
            <a:endParaRPr lang="en-US" altLang="zh-CN"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en-US" altLang="zh-CN"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只有一个三元素频繁项集，不可能有四元素频繁项集</a:t>
            </a:r>
            <a:r>
              <a:rPr lang="zh-CN" altLang="en-US"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endParaRPr lang="en-US" altLang="zh-CN"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1600200" y="2157464"/>
            <a:ext cx="4857750" cy="2507906"/>
          </a:xfrm>
          <a:prstGeom prst="rect">
            <a:avLst/>
          </a:prstGeom>
        </p:spPr>
      </p:pic>
    </p:spTree>
    <p:extLst>
      <p:ext uri="{BB962C8B-B14F-4D97-AF65-F5344CB8AC3E}">
        <p14:creationId xmlns:p14="http://schemas.microsoft.com/office/powerpoint/2010/main" val="2848934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6.1</a:t>
            </a:r>
            <a:r>
              <a:rPr lang="zh-CN" altLang="en-US" dirty="0">
                <a:latin typeface="Cambria Math" panose="02040503050406030204" pitchFamily="18" charset="0"/>
                <a:ea typeface="方正卡通简体" panose="03000509000000000000" pitchFamily="65" charset="-122"/>
              </a:rPr>
              <a:t>购物篮模型</a:t>
            </a:r>
          </a:p>
        </p:txBody>
      </p:sp>
      <p:sp>
        <p:nvSpPr>
          <p:cNvPr id="5" name="灯片编号占位符 4"/>
          <p:cNvSpPr>
            <a:spLocks noGrp="1"/>
          </p:cNvSpPr>
          <p:nvPr>
            <p:ph type="sldNum" sz="quarter" idx="12"/>
          </p:nvPr>
        </p:nvSpPr>
        <p:spPr/>
        <p:txBody>
          <a:bodyPr/>
          <a:lstStyle/>
          <a:p>
            <a:fld id="{19B12225-5612-419B-A8D5-4B8EEE4C217E}" type="slidenum">
              <a:rPr lang="en-US" smtClean="0"/>
              <a:pPr/>
              <a:t>12</a:t>
            </a:fld>
            <a:endParaRPr lang="en-US"/>
          </a:p>
        </p:txBody>
      </p:sp>
      <p:sp>
        <p:nvSpPr>
          <p:cNvPr id="13" name="内容占位符 2"/>
          <p:cNvSpPr>
            <a:spLocks noGrp="1"/>
          </p:cNvSpPr>
          <p:nvPr>
            <p:ph idx="1"/>
          </p:nvPr>
        </p:nvSpPr>
        <p:spPr>
          <a:xfrm>
            <a:off x="85725" y="2086086"/>
            <a:ext cx="9172575" cy="4086115"/>
          </a:xfrm>
        </p:spPr>
        <p:txBody>
          <a:bodyPr>
            <a:noAutofit/>
          </a:bodyPr>
          <a:lstStyle/>
          <a:p>
            <a:pPr>
              <a:buFont typeface="Wingdings" panose="05000000000000000000" pitchFamily="2" charset="2"/>
              <a:buChar char="n"/>
            </a:pPr>
            <a:r>
              <a:rPr lang="zh-CN" altLang="en-US" sz="247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购物篮模型的最早应用源于真实购物篮的分析。也就是说，超市和连锁商店会记录每个结账的购物篮</a:t>
            </a:r>
            <a:r>
              <a:rPr lang="en-US" altLang="zh-CN" sz="247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zh-CN" altLang="en-US" sz="247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这里指真实意义下的购物车</a:t>
            </a:r>
            <a:r>
              <a:rPr lang="en-US" altLang="zh-CN" sz="247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zh-CN" altLang="en-US" sz="247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的内容。</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这里的“项”指的是商店出售的不同商品，</a:t>
            </a:r>
            <a:r>
              <a:rPr lang="zh-CN" altLang="en-US"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而“购物篮”指的是单个购物篮中所装的项集。</a:t>
            </a:r>
            <a:endParaRPr lang="en-US" altLang="zh-CN"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一个大型的连锁商店或许有</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100 000</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个不同的项，所收集的购物篮数据可能有几百万个。</a:t>
            </a:r>
            <a:endParaRPr lang="en-US" altLang="zh-CN"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通过发现频繁项集，零售商可以知道哪些商品通常会被顾客一起购买。特别最重要的是，那些共同购买的频度远高于各自独立购买所预期的频度的项对或项集。</a:t>
            </a:r>
            <a:endParaRPr lang="en-US" altLang="zh-CN"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buNone/>
            </a:pPr>
            <a:r>
              <a:rPr lang="en-US" altLang="zh-CN"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1</a:t>
            </a:r>
            <a:r>
              <a:rPr lang="zh-CN" altLang="en-US"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）牛奶和面包         </a:t>
            </a:r>
            <a:r>
              <a:rPr lang="zh-CN" altLang="en-US" sz="2475" dirty="0">
                <a:solidFill>
                  <a:srgbClr val="008000"/>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475" dirty="0">
                <a:solidFill>
                  <a:srgbClr val="008000"/>
                </a:solidFill>
                <a:latin typeface="Cambria Math" panose="02040503050406030204" pitchFamily="18" charset="0"/>
                <a:ea typeface="方正卡通简体" panose="03000509000000000000" pitchFamily="65" charset="-122"/>
                <a:cs typeface="萝莉体 第二版" panose="02000500000000000000" pitchFamily="2" charset="-122"/>
              </a:rPr>
              <a:t>2</a:t>
            </a:r>
            <a:r>
              <a:rPr lang="zh-CN" altLang="en-US" sz="2475" dirty="0">
                <a:solidFill>
                  <a:srgbClr val="008000"/>
                </a:solidFill>
                <a:latin typeface="Cambria Math" panose="02040503050406030204" pitchFamily="18" charset="0"/>
                <a:ea typeface="方正卡通简体" panose="03000509000000000000" pitchFamily="65" charset="-122"/>
                <a:cs typeface="萝莉体 第二版" panose="02000500000000000000" pitchFamily="2" charset="-122"/>
              </a:rPr>
              <a:t>）  芥末和热狗</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475" dirty="0">
                <a:solidFill>
                  <a:srgbClr val="0000FF"/>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475" dirty="0">
                <a:solidFill>
                  <a:srgbClr val="0000FF"/>
                </a:solidFill>
                <a:latin typeface="Cambria Math" panose="02040503050406030204" pitchFamily="18" charset="0"/>
                <a:ea typeface="方正卡通简体" panose="03000509000000000000" pitchFamily="65" charset="-122"/>
                <a:cs typeface="萝莉体 第二版" panose="02000500000000000000" pitchFamily="2" charset="-122"/>
              </a:rPr>
              <a:t>3</a:t>
            </a:r>
            <a:r>
              <a:rPr lang="zh-CN" altLang="en-US" sz="2475" dirty="0">
                <a:solidFill>
                  <a:srgbClr val="0000FF"/>
                </a:solidFill>
                <a:latin typeface="Cambria Math" panose="02040503050406030204" pitchFamily="18" charset="0"/>
                <a:ea typeface="方正卡通简体" panose="03000509000000000000" pitchFamily="65" charset="-122"/>
                <a:cs typeface="萝莉体 第二版" panose="02000500000000000000" pitchFamily="2" charset="-122"/>
              </a:rPr>
              <a:t>） 商品摆放</a:t>
            </a:r>
          </a:p>
          <a:p>
            <a:pPr>
              <a:buFont typeface="Wingdings" panose="05000000000000000000" pitchFamily="2" charset="2"/>
              <a:buChar char="n"/>
            </a:pPr>
            <a:endParaRPr lang="en-US" altLang="zh-CN"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6" name="内容占位符 2"/>
          <p:cNvSpPr txBox="1">
            <a:spLocks/>
          </p:cNvSpPr>
          <p:nvPr/>
        </p:nvSpPr>
        <p:spPr>
          <a:xfrm>
            <a:off x="285750" y="1655066"/>
            <a:ext cx="8401050" cy="6286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6.1.2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频繁项集的应用</a:t>
            </a:r>
          </a:p>
        </p:txBody>
      </p:sp>
    </p:spTree>
    <p:extLst>
      <p:ext uri="{BB962C8B-B14F-4D97-AF65-F5344CB8AC3E}">
        <p14:creationId xmlns:p14="http://schemas.microsoft.com/office/powerpoint/2010/main" val="3926027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6.1</a:t>
            </a:r>
            <a:r>
              <a:rPr lang="zh-CN" altLang="en-US" dirty="0">
                <a:latin typeface="Cambria Math" panose="02040503050406030204" pitchFamily="18" charset="0"/>
                <a:ea typeface="方正卡通简体" panose="03000509000000000000" pitchFamily="65" charset="-122"/>
              </a:rPr>
              <a:t>购物篮模型</a:t>
            </a:r>
          </a:p>
        </p:txBody>
      </p:sp>
      <p:sp>
        <p:nvSpPr>
          <p:cNvPr id="5" name="灯片编号占位符 4"/>
          <p:cNvSpPr>
            <a:spLocks noGrp="1"/>
          </p:cNvSpPr>
          <p:nvPr>
            <p:ph type="sldNum" sz="quarter" idx="12"/>
          </p:nvPr>
        </p:nvSpPr>
        <p:spPr/>
        <p:txBody>
          <a:bodyPr/>
          <a:lstStyle/>
          <a:p>
            <a:fld id="{19B12225-5612-419B-A8D5-4B8EEE4C217E}" type="slidenum">
              <a:rPr lang="en-US" smtClean="0"/>
              <a:pPr/>
              <a:t>13</a:t>
            </a:fld>
            <a:endParaRPr lang="en-US"/>
          </a:p>
        </p:txBody>
      </p:sp>
      <p:sp>
        <p:nvSpPr>
          <p:cNvPr id="13" name="内容占位符 2"/>
          <p:cNvSpPr>
            <a:spLocks noGrp="1"/>
          </p:cNvSpPr>
          <p:nvPr>
            <p:ph idx="1"/>
          </p:nvPr>
        </p:nvSpPr>
        <p:spPr>
          <a:xfrm>
            <a:off x="85725" y="2086086"/>
            <a:ext cx="9058275" cy="3800365"/>
          </a:xfrm>
        </p:spPr>
        <p:txBody>
          <a:bodyPr>
            <a:noAutofit/>
          </a:bodyPr>
          <a:lstStyle/>
          <a:p>
            <a:pPr marL="89154" indent="0">
              <a:buNone/>
            </a:pPr>
            <a:r>
              <a:rPr lang="zh-CN" altLang="en-US" sz="247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关联概念</a:t>
            </a:r>
            <a:r>
              <a:rPr lang="en-US" altLang="zh-CN" sz="247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(Related concepts)</a:t>
            </a:r>
          </a:p>
          <a:p>
            <a:pPr>
              <a:buFont typeface="Wingdings" panose="05000000000000000000" pitchFamily="2" charset="2"/>
              <a:buChar char="n"/>
            </a:pPr>
            <a:r>
              <a:rPr lang="zh-CN" altLang="en-US" sz="2475" dirty="0">
                <a:solidFill>
                  <a:srgbClr val="008000"/>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475" b="1"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项是词</a:t>
            </a:r>
            <a:r>
              <a:rPr lang="zh-CN" altLang="en-US"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zh-CN" altLang="en-US" sz="2475" b="1"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购物篮是文档</a:t>
            </a:r>
            <a:r>
              <a:rPr lang="en-US" altLang="zh-CN"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zh-CN" altLang="en-US"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如</a:t>
            </a:r>
            <a:r>
              <a:rPr lang="en-US" altLang="zh-CN"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Web</a:t>
            </a:r>
            <a:r>
              <a:rPr lang="zh-CN" altLang="en-US"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网页、博客或者推特</a:t>
            </a:r>
            <a:r>
              <a:rPr lang="en-US" altLang="zh-CN"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zh-CN" altLang="en-US"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a:t>
            </a:r>
            <a:endParaRPr lang="en-US" altLang="zh-CN"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en-US" altLang="zh-CN" sz="2475" dirty="0">
                <a:solidFill>
                  <a:srgbClr val="008000"/>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47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文档中的所有词就构成了对应购物篮中的所有项。</a:t>
            </a:r>
            <a:endParaRPr lang="en-US" altLang="zh-CN" sz="247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忽略所有停用词，发现多篇文章中共现的词汇集合。</a:t>
            </a:r>
            <a:endParaRPr lang="en-US" altLang="zh-CN"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例如，我们可能期望类似</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新冠</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疫苗</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的词汇具有出人意料的共现频率。</a:t>
            </a:r>
          </a:p>
        </p:txBody>
      </p:sp>
      <p:sp>
        <p:nvSpPr>
          <p:cNvPr id="6" name="内容占位符 2"/>
          <p:cNvSpPr txBox="1">
            <a:spLocks/>
          </p:cNvSpPr>
          <p:nvPr/>
        </p:nvSpPr>
        <p:spPr>
          <a:xfrm>
            <a:off x="285750" y="1655066"/>
            <a:ext cx="8401050" cy="6286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6.1.2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频繁项集的应用</a:t>
            </a:r>
          </a:p>
        </p:txBody>
      </p:sp>
      <p:sp>
        <p:nvSpPr>
          <p:cNvPr id="3" name="文本框 2">
            <a:extLst>
              <a:ext uri="{FF2B5EF4-FFF2-40B4-BE49-F238E27FC236}">
                <a16:creationId xmlns:a16="http://schemas.microsoft.com/office/drawing/2014/main" id="{0999D8F7-DEC5-29C8-F63C-EB9C254FD60D}"/>
              </a:ext>
            </a:extLst>
          </p:cNvPr>
          <p:cNvSpPr txBox="1"/>
          <p:nvPr/>
        </p:nvSpPr>
        <p:spPr>
          <a:xfrm>
            <a:off x="850801" y="5105400"/>
            <a:ext cx="7442397" cy="830997"/>
          </a:xfrm>
          <a:prstGeom prst="rect">
            <a:avLst/>
          </a:prstGeom>
          <a:noFill/>
        </p:spPr>
        <p:txBody>
          <a:bodyPr wrap="square" rtlCol="0">
            <a:spAutoFit/>
          </a:bodyPr>
          <a:lstStyle/>
          <a:p>
            <a:pPr algn="ctr"/>
            <a:r>
              <a:rPr kumimoji="1" lang="zh-CN" altLang="en-US" sz="2400" dirty="0">
                <a:solidFill>
                  <a:schemeClr val="accent1"/>
                </a:solidFill>
              </a:rPr>
              <a:t>如果</a:t>
            </a:r>
            <a:r>
              <a:rPr kumimoji="1" lang="en-US" altLang="zh-CN" sz="2400" b="1" dirty="0">
                <a:solidFill>
                  <a:schemeClr val="accent4">
                    <a:lumMod val="50000"/>
                  </a:schemeClr>
                </a:solidFill>
              </a:rPr>
              <a:t>{</a:t>
            </a:r>
            <a:r>
              <a:rPr kumimoji="1" lang="zh-CN" altLang="en-US" sz="2400" b="1" dirty="0">
                <a:solidFill>
                  <a:schemeClr val="accent4">
                    <a:lumMod val="50000"/>
                  </a:schemeClr>
                </a:solidFill>
              </a:rPr>
              <a:t>新冠</a:t>
            </a:r>
            <a:r>
              <a:rPr kumimoji="1" lang="en-US" altLang="zh-CN" sz="2400" b="1" dirty="0">
                <a:solidFill>
                  <a:schemeClr val="accent4">
                    <a:lumMod val="50000"/>
                  </a:schemeClr>
                </a:solidFill>
              </a:rPr>
              <a:t>}</a:t>
            </a:r>
            <a:r>
              <a:rPr kumimoji="1" lang="zh-CN" altLang="en-US" sz="2400" dirty="0">
                <a:solidFill>
                  <a:schemeClr val="accent1"/>
                </a:solidFill>
              </a:rPr>
              <a:t>出现频率很高，而</a:t>
            </a:r>
            <a:r>
              <a:rPr kumimoji="1" lang="en-US" altLang="zh-CN" sz="2400" b="1" dirty="0">
                <a:solidFill>
                  <a:srgbClr val="00B050"/>
                </a:solidFill>
              </a:rPr>
              <a:t>{</a:t>
            </a:r>
            <a:r>
              <a:rPr kumimoji="1" lang="zh-CN" altLang="en-US" sz="2400" b="1" dirty="0">
                <a:solidFill>
                  <a:srgbClr val="00B050"/>
                </a:solidFill>
              </a:rPr>
              <a:t>新冠，疫苗</a:t>
            </a:r>
            <a:r>
              <a:rPr kumimoji="1" lang="en-US" altLang="zh-CN" sz="2400" b="1" dirty="0">
                <a:solidFill>
                  <a:srgbClr val="00B050"/>
                </a:solidFill>
              </a:rPr>
              <a:t>}</a:t>
            </a:r>
            <a:r>
              <a:rPr kumimoji="1" lang="zh-CN" altLang="en-US" sz="2400" dirty="0">
                <a:solidFill>
                  <a:schemeClr val="accent1"/>
                </a:solidFill>
              </a:rPr>
              <a:t>共现频率很低，那可能不是一件好事</a:t>
            </a:r>
          </a:p>
        </p:txBody>
      </p:sp>
    </p:spTree>
    <p:extLst>
      <p:ext uri="{BB962C8B-B14F-4D97-AF65-F5344CB8AC3E}">
        <p14:creationId xmlns:p14="http://schemas.microsoft.com/office/powerpoint/2010/main" val="424301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6.1</a:t>
            </a:r>
            <a:r>
              <a:rPr lang="zh-CN" altLang="en-US" dirty="0">
                <a:latin typeface="Cambria Math" panose="02040503050406030204" pitchFamily="18" charset="0"/>
                <a:ea typeface="方正卡通简体" panose="03000509000000000000" pitchFamily="65" charset="-122"/>
              </a:rPr>
              <a:t>购物篮模型</a:t>
            </a:r>
          </a:p>
        </p:txBody>
      </p:sp>
      <p:sp>
        <p:nvSpPr>
          <p:cNvPr id="5" name="灯片编号占位符 4"/>
          <p:cNvSpPr>
            <a:spLocks noGrp="1"/>
          </p:cNvSpPr>
          <p:nvPr>
            <p:ph type="sldNum" sz="quarter" idx="12"/>
          </p:nvPr>
        </p:nvSpPr>
        <p:spPr/>
        <p:txBody>
          <a:bodyPr/>
          <a:lstStyle/>
          <a:p>
            <a:fld id="{19B12225-5612-419B-A8D5-4B8EEE4C217E}" type="slidenum">
              <a:rPr lang="en-US" smtClean="0"/>
              <a:pPr/>
              <a:t>14</a:t>
            </a:fld>
            <a:endParaRPr lang="en-US"/>
          </a:p>
        </p:txBody>
      </p:sp>
      <p:sp>
        <p:nvSpPr>
          <p:cNvPr id="13" name="内容占位符 2"/>
          <p:cNvSpPr>
            <a:spLocks noGrp="1"/>
          </p:cNvSpPr>
          <p:nvPr>
            <p:ph idx="1"/>
          </p:nvPr>
        </p:nvSpPr>
        <p:spPr>
          <a:xfrm>
            <a:off x="85725" y="2086086"/>
            <a:ext cx="9058275" cy="3800365"/>
          </a:xfrm>
        </p:spPr>
        <p:txBody>
          <a:bodyPr>
            <a:noAutofit/>
          </a:bodyPr>
          <a:lstStyle/>
          <a:p>
            <a:pPr marL="89154" indent="0">
              <a:buNone/>
            </a:pPr>
            <a:r>
              <a:rPr lang="zh-CN" altLang="en-US" sz="247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文档抄袭</a:t>
            </a:r>
            <a:r>
              <a:rPr lang="en-US" altLang="zh-CN" sz="247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(Plagiarism)</a:t>
            </a:r>
          </a:p>
          <a:p>
            <a:pPr>
              <a:buFont typeface="Wingdings" panose="05000000000000000000" pitchFamily="2" charset="2"/>
              <a:buChar char="n"/>
            </a:pPr>
            <a:r>
              <a:rPr lang="zh-CN" altLang="en-US"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这里的</a:t>
            </a:r>
            <a:r>
              <a:rPr lang="zh-CN" altLang="en-US" sz="2475" b="1"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项是文档</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zh-CN" altLang="en-US" sz="2475" b="1"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购物篮是句子</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endParaRPr lang="en-US" altLang="zh-CN"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7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一篇文档中如果包含某个句子，则认为该句子对应的购物篮中包含文档对应的项。</a:t>
            </a:r>
            <a:endParaRPr lang="en-US" altLang="zh-CN" sz="247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实际当中，甚至一到两个句子相同都是抄袭发生的有力证据。</a:t>
            </a:r>
          </a:p>
        </p:txBody>
      </p:sp>
      <p:sp>
        <p:nvSpPr>
          <p:cNvPr id="6" name="内容占位符 2"/>
          <p:cNvSpPr txBox="1">
            <a:spLocks/>
          </p:cNvSpPr>
          <p:nvPr/>
        </p:nvSpPr>
        <p:spPr>
          <a:xfrm>
            <a:off x="285750" y="1655066"/>
            <a:ext cx="8401050" cy="6286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6.1.2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频繁项集的应用</a:t>
            </a:r>
          </a:p>
        </p:txBody>
      </p:sp>
      <p:sp>
        <p:nvSpPr>
          <p:cNvPr id="3" name="文本框 2">
            <a:extLst>
              <a:ext uri="{FF2B5EF4-FFF2-40B4-BE49-F238E27FC236}">
                <a16:creationId xmlns:a16="http://schemas.microsoft.com/office/drawing/2014/main" id="{3208C1E9-5C86-2612-EAE8-F6A2A74CCCAE}"/>
              </a:ext>
            </a:extLst>
          </p:cNvPr>
          <p:cNvSpPr txBox="1"/>
          <p:nvPr/>
        </p:nvSpPr>
        <p:spPr>
          <a:xfrm>
            <a:off x="927001" y="5105400"/>
            <a:ext cx="7289997" cy="461665"/>
          </a:xfrm>
          <a:prstGeom prst="rect">
            <a:avLst/>
          </a:prstGeom>
          <a:noFill/>
        </p:spPr>
        <p:txBody>
          <a:bodyPr wrap="square" rtlCol="0">
            <a:spAutoFit/>
          </a:bodyPr>
          <a:lstStyle/>
          <a:p>
            <a:pPr algn="ctr"/>
            <a:r>
              <a:rPr kumimoji="1" lang="zh-CN" altLang="en-US" sz="2400" b="1" dirty="0">
                <a:solidFill>
                  <a:schemeClr val="accent3"/>
                </a:solidFill>
              </a:rPr>
              <a:t>现实中，很多的句子都带有作者独特的表达风格</a:t>
            </a:r>
          </a:p>
        </p:txBody>
      </p:sp>
    </p:spTree>
    <p:extLst>
      <p:ext uri="{BB962C8B-B14F-4D97-AF65-F5344CB8AC3E}">
        <p14:creationId xmlns:p14="http://schemas.microsoft.com/office/powerpoint/2010/main" val="151406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6.1</a:t>
            </a:r>
            <a:r>
              <a:rPr lang="zh-CN" altLang="en-US" dirty="0">
                <a:latin typeface="Cambria Math" panose="02040503050406030204" pitchFamily="18" charset="0"/>
                <a:ea typeface="方正卡通简体" panose="03000509000000000000" pitchFamily="65" charset="-122"/>
              </a:rPr>
              <a:t>购物篮模型</a:t>
            </a:r>
          </a:p>
        </p:txBody>
      </p:sp>
      <p:sp>
        <p:nvSpPr>
          <p:cNvPr id="5" name="灯片编号占位符 4"/>
          <p:cNvSpPr>
            <a:spLocks noGrp="1"/>
          </p:cNvSpPr>
          <p:nvPr>
            <p:ph type="sldNum" sz="quarter" idx="12"/>
          </p:nvPr>
        </p:nvSpPr>
        <p:spPr/>
        <p:txBody>
          <a:bodyPr/>
          <a:lstStyle/>
          <a:p>
            <a:fld id="{19B12225-5612-419B-A8D5-4B8EEE4C217E}" type="slidenum">
              <a:rPr lang="en-US" smtClean="0"/>
              <a:pPr/>
              <a:t>15</a:t>
            </a:fld>
            <a:endParaRPr lang="en-US"/>
          </a:p>
        </p:txBody>
      </p:sp>
      <p:sp>
        <p:nvSpPr>
          <p:cNvPr id="13" name="内容占位符 2"/>
          <p:cNvSpPr>
            <a:spLocks noGrp="1"/>
          </p:cNvSpPr>
          <p:nvPr>
            <p:ph idx="1"/>
          </p:nvPr>
        </p:nvSpPr>
        <p:spPr>
          <a:xfrm>
            <a:off x="85725" y="2086086"/>
            <a:ext cx="9058275" cy="3800365"/>
          </a:xfrm>
        </p:spPr>
        <p:txBody>
          <a:bodyPr>
            <a:noAutofit/>
          </a:bodyPr>
          <a:lstStyle/>
          <a:p>
            <a:pPr marL="89154" indent="0">
              <a:buNone/>
            </a:pPr>
            <a:r>
              <a:rPr lang="zh-CN" altLang="en-US" sz="247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 生物标志物</a:t>
            </a:r>
            <a:r>
              <a:rPr lang="en-US" altLang="zh-CN" sz="247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(Biomarker)</a:t>
            </a:r>
          </a:p>
          <a:p>
            <a:pPr>
              <a:buFont typeface="Wingdings" panose="05000000000000000000" pitchFamily="2" charset="2"/>
              <a:buChar char="n"/>
            </a:pP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这里的项包括两种类型，一种是诸如基金或血蛋白之类的生物标志物，另一种是疾病。</a:t>
            </a:r>
            <a:endParaRPr lang="en-US" altLang="zh-CN"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而购物篮是某个病人的数据集，包括他的基因组和血生化分析数据，以及他的病史信息。</a:t>
            </a:r>
            <a:endParaRPr lang="en-US" altLang="zh-CN"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7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频繁项集由某个疾病和一个或多个生物标志物构成。</a:t>
            </a:r>
            <a:endParaRPr lang="en-US" altLang="zh-CN" sz="247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它们组合在一起给出的是疾病的一个检测建议。</a:t>
            </a:r>
          </a:p>
        </p:txBody>
      </p:sp>
      <p:sp>
        <p:nvSpPr>
          <p:cNvPr id="6" name="内容占位符 2"/>
          <p:cNvSpPr txBox="1">
            <a:spLocks/>
          </p:cNvSpPr>
          <p:nvPr/>
        </p:nvSpPr>
        <p:spPr>
          <a:xfrm>
            <a:off x="285750" y="1655066"/>
            <a:ext cx="8401050" cy="6286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6.1.2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频繁项集的应用</a:t>
            </a:r>
          </a:p>
        </p:txBody>
      </p:sp>
    </p:spTree>
    <p:extLst>
      <p:ext uri="{BB962C8B-B14F-4D97-AF65-F5344CB8AC3E}">
        <p14:creationId xmlns:p14="http://schemas.microsoft.com/office/powerpoint/2010/main" val="4212324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31DE2D8-1DE7-BB5E-9127-2636601029C8}"/>
              </a:ext>
            </a:extLst>
          </p:cNvPr>
          <p:cNvSpPr/>
          <p:nvPr/>
        </p:nvSpPr>
        <p:spPr>
          <a:xfrm>
            <a:off x="152400" y="4800600"/>
            <a:ext cx="8785861" cy="838200"/>
          </a:xfrm>
          <a:prstGeom prst="rect">
            <a:avLst/>
          </a:prstGeom>
          <a:solidFill>
            <a:schemeClr val="accent1">
              <a:lumMod val="20000"/>
              <a:lumOff val="8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6.1</a:t>
            </a:r>
            <a:r>
              <a:rPr lang="zh-CN" altLang="en-US" dirty="0">
                <a:latin typeface="Cambria Math" panose="02040503050406030204" pitchFamily="18" charset="0"/>
                <a:ea typeface="方正卡通简体" panose="03000509000000000000" pitchFamily="65" charset="-122"/>
              </a:rPr>
              <a:t>购物篮模型</a:t>
            </a:r>
          </a:p>
        </p:txBody>
      </p:sp>
      <p:sp>
        <p:nvSpPr>
          <p:cNvPr id="5" name="灯片编号占位符 4"/>
          <p:cNvSpPr>
            <a:spLocks noGrp="1"/>
          </p:cNvSpPr>
          <p:nvPr>
            <p:ph type="sldNum" sz="quarter" idx="12"/>
          </p:nvPr>
        </p:nvSpPr>
        <p:spPr/>
        <p:txBody>
          <a:bodyPr/>
          <a:lstStyle/>
          <a:p>
            <a:fld id="{19B12225-5612-419B-A8D5-4B8EEE4C217E}" type="slidenum">
              <a:rPr lang="en-US" smtClean="0"/>
              <a:pPr/>
              <a:t>16</a:t>
            </a:fld>
            <a:endParaRPr lang="en-US"/>
          </a:p>
        </p:txBody>
      </p:sp>
      <p:sp>
        <p:nvSpPr>
          <p:cNvPr id="13" name="内容占位符 2"/>
          <p:cNvSpPr>
            <a:spLocks noGrp="1"/>
          </p:cNvSpPr>
          <p:nvPr>
            <p:ph idx="1"/>
          </p:nvPr>
        </p:nvSpPr>
        <p:spPr>
          <a:xfrm>
            <a:off x="85725" y="2086086"/>
            <a:ext cx="9058275" cy="3800365"/>
          </a:xfrm>
        </p:spPr>
        <p:txBody>
          <a:bodyPr>
            <a:noAutofit/>
          </a:bodyPr>
          <a:lstStyle/>
          <a:p>
            <a:pPr>
              <a:buFont typeface="Wingdings" panose="05000000000000000000" pitchFamily="2" charset="2"/>
              <a:buChar char="n"/>
            </a:pP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 抽取结果往往采用</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if-then</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形式的规则集合来表示，这些规则称为</a:t>
            </a:r>
            <a:r>
              <a:rPr lang="zh-CN" altLang="en-US"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关联规则</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(association rule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a:t>
            </a:r>
            <a:endPar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一条关联规则的形式为</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I→j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其中</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I</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是一个项集，而</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j</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是一个项。该关联规则的意义是，如果</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I</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中所有项出现在某个购物篮的话，那么</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j</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“有可能”也出现在这一购物篮。</a:t>
            </a:r>
            <a:endPar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定义规则的可信度</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(confidence)</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来给出“有可能”这个概念的形式化定义。</a:t>
            </a:r>
            <a:endPar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规则</a:t>
            </a:r>
            <a:r>
              <a:rPr lang="en-US" altLang="zh-CN"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I →j</a:t>
            </a:r>
            <a:r>
              <a:rPr lang="zh-CN" altLang="en-US"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的可信度</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集合</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I</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{j}</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的支持度与</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I</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的支持度的比值。也就是，所有包含</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I</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的购物篮中同时包含</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j</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的购物篮的比例。</a:t>
            </a:r>
            <a:endPar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buNone/>
            </a:pPr>
            <a:endParaRPr lang="en-US" altLang="zh-CN" sz="247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6" name="内容占位符 2"/>
          <p:cNvSpPr txBox="1">
            <a:spLocks/>
          </p:cNvSpPr>
          <p:nvPr/>
        </p:nvSpPr>
        <p:spPr>
          <a:xfrm>
            <a:off x="285750" y="1655066"/>
            <a:ext cx="8401050" cy="6286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6.1.3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关联规则</a:t>
            </a:r>
          </a:p>
          <a:p>
            <a:pPr marL="89154" indent="0">
              <a:spcAft>
                <a:spcPts val="900"/>
              </a:spcAft>
              <a:buNone/>
            </a:pPr>
            <a:endPar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4" name="文本框 3">
            <a:extLst>
              <a:ext uri="{FF2B5EF4-FFF2-40B4-BE49-F238E27FC236}">
                <a16:creationId xmlns:a16="http://schemas.microsoft.com/office/drawing/2014/main" id="{9E1F718F-DEB0-9A27-7A91-E810191AD9FE}"/>
              </a:ext>
            </a:extLst>
          </p:cNvPr>
          <p:cNvSpPr txBox="1"/>
          <p:nvPr/>
        </p:nvSpPr>
        <p:spPr>
          <a:xfrm>
            <a:off x="1376362" y="5886451"/>
            <a:ext cx="6477000" cy="830997"/>
          </a:xfrm>
          <a:prstGeom prst="rect">
            <a:avLst/>
          </a:prstGeom>
          <a:noFill/>
        </p:spPr>
        <p:txBody>
          <a:bodyPr wrap="square" rtlCol="0">
            <a:spAutoFit/>
          </a:bodyPr>
          <a:lstStyle/>
          <a:p>
            <a:r>
              <a:rPr kumimoji="1" lang="zh-CN" altLang="en-US" sz="2400" dirty="0"/>
              <a:t>想一想上一堂课我们讲到的</a:t>
            </a:r>
            <a:r>
              <a:rPr kumimoji="1" lang="zh-CN" altLang="en-US" sz="2400" b="1" dirty="0">
                <a:solidFill>
                  <a:srgbClr val="C00000"/>
                </a:solidFill>
              </a:rPr>
              <a:t>主题</a:t>
            </a:r>
            <a:r>
              <a:rPr kumimoji="1" lang="zh-CN" altLang="en-US" sz="2400" dirty="0"/>
              <a:t>概念：</a:t>
            </a:r>
            <a:endParaRPr kumimoji="1" lang="en-US" altLang="zh-CN" sz="2400" dirty="0"/>
          </a:p>
          <a:p>
            <a:r>
              <a:rPr kumimoji="1" lang="zh-CN" altLang="en-US" sz="2400" dirty="0"/>
              <a:t>“</a:t>
            </a:r>
            <a:r>
              <a:rPr kumimoji="1" lang="zh-CN" altLang="en-US" sz="2400" b="1" dirty="0">
                <a:solidFill>
                  <a:srgbClr val="00B0F0"/>
                </a:solidFill>
              </a:rPr>
              <a:t>项集</a:t>
            </a:r>
            <a:r>
              <a:rPr kumimoji="1" lang="en-US" altLang="zh-CN" sz="2400" b="1" dirty="0">
                <a:solidFill>
                  <a:srgbClr val="00B0F0"/>
                </a:solidFill>
              </a:rPr>
              <a:t>-</a:t>
            </a:r>
            <a:r>
              <a:rPr kumimoji="1" lang="zh-CN" altLang="en-US" sz="2400" b="1" dirty="0">
                <a:solidFill>
                  <a:srgbClr val="00B0F0"/>
                </a:solidFill>
              </a:rPr>
              <a:t>购物篮</a:t>
            </a:r>
            <a:r>
              <a:rPr kumimoji="1" lang="zh-CN" altLang="en-US" sz="2400" dirty="0"/>
              <a:t>”与“</a:t>
            </a:r>
            <a:r>
              <a:rPr kumimoji="1" lang="zh-CN" altLang="en-US" sz="2400" b="1" dirty="0">
                <a:solidFill>
                  <a:srgbClr val="00B0F0"/>
                </a:solidFill>
              </a:rPr>
              <a:t>关键词</a:t>
            </a:r>
            <a:r>
              <a:rPr kumimoji="1" lang="en-US" altLang="zh-CN" sz="2400" b="1" dirty="0">
                <a:solidFill>
                  <a:srgbClr val="00B0F0"/>
                </a:solidFill>
              </a:rPr>
              <a:t>-</a:t>
            </a:r>
            <a:r>
              <a:rPr kumimoji="1" lang="zh-CN" altLang="en-US" sz="2400" b="1" dirty="0">
                <a:solidFill>
                  <a:srgbClr val="00B0F0"/>
                </a:solidFill>
              </a:rPr>
              <a:t>文档</a:t>
            </a:r>
            <a:r>
              <a:rPr kumimoji="1" lang="zh-CN" altLang="en-US" sz="2400" dirty="0"/>
              <a:t>”是否有些相似？</a:t>
            </a:r>
          </a:p>
        </p:txBody>
      </p:sp>
    </p:spTree>
    <p:extLst>
      <p:ext uri="{BB962C8B-B14F-4D97-AF65-F5344CB8AC3E}">
        <p14:creationId xmlns:p14="http://schemas.microsoft.com/office/powerpoint/2010/main" val="392307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6.1</a:t>
            </a:r>
            <a:r>
              <a:rPr lang="zh-CN" altLang="en-US" dirty="0">
                <a:latin typeface="Cambria Math" panose="02040503050406030204" pitchFamily="18" charset="0"/>
                <a:ea typeface="方正卡通简体" panose="03000509000000000000" pitchFamily="65" charset="-122"/>
              </a:rPr>
              <a:t>购物篮模型</a:t>
            </a:r>
          </a:p>
        </p:txBody>
      </p:sp>
      <p:sp>
        <p:nvSpPr>
          <p:cNvPr id="5" name="灯片编号占位符 4"/>
          <p:cNvSpPr>
            <a:spLocks noGrp="1"/>
          </p:cNvSpPr>
          <p:nvPr>
            <p:ph type="sldNum" sz="quarter" idx="12"/>
          </p:nvPr>
        </p:nvSpPr>
        <p:spPr/>
        <p:txBody>
          <a:bodyPr/>
          <a:lstStyle/>
          <a:p>
            <a:fld id="{19B12225-5612-419B-A8D5-4B8EEE4C217E}" type="slidenum">
              <a:rPr lang="en-US" smtClean="0"/>
              <a:pPr/>
              <a:t>17</a:t>
            </a:fld>
            <a:endParaRPr lang="en-US"/>
          </a:p>
        </p:txBody>
      </p:sp>
      <p:sp>
        <p:nvSpPr>
          <p:cNvPr id="13" name="内容占位符 2"/>
          <p:cNvSpPr>
            <a:spLocks noGrp="1"/>
          </p:cNvSpPr>
          <p:nvPr>
            <p:ph idx="1"/>
          </p:nvPr>
        </p:nvSpPr>
        <p:spPr>
          <a:xfrm>
            <a:off x="85725" y="2086086"/>
            <a:ext cx="9058275" cy="3800365"/>
          </a:xfrm>
        </p:spPr>
        <p:txBody>
          <a:bodyPr>
            <a:noAutofit/>
          </a:bodyPr>
          <a:lstStyle/>
          <a:p>
            <a:pPr>
              <a:buFont typeface="Wingdings" panose="05000000000000000000" pitchFamily="2" charset="2"/>
              <a:buChar char="n"/>
            </a:pPr>
            <a:r>
              <a:rPr lang="zh-CN" altLang="en-US" sz="247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例</a:t>
            </a:r>
            <a:r>
              <a:rPr lang="en-US" altLang="zh-CN"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6.2 </a:t>
            </a:r>
          </a:p>
          <a:p>
            <a:pPr marL="89154" indent="0">
              <a:buNone/>
            </a:pPr>
            <a:endParaRPr lang="en-US" altLang="zh-CN"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buNone/>
            </a:pPr>
            <a:endParaRPr lang="en-US" altLang="zh-CN"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buNone/>
            </a:pPr>
            <a:endParaRPr lang="en-US" altLang="zh-CN"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buNone/>
            </a:pPr>
            <a:r>
              <a:rPr lang="zh-CN" altLang="en-US"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图</a:t>
            </a:r>
            <a:r>
              <a:rPr lang="en-US" altLang="zh-CN"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6-1</a:t>
            </a:r>
            <a:r>
              <a:rPr lang="zh-CN" altLang="en-US"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所示的购物篮。规则</a:t>
            </a:r>
            <a:r>
              <a:rPr lang="en-US" altLang="zh-CN"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{cat, dog } → and</a:t>
            </a:r>
            <a:r>
              <a:rPr lang="zh-CN" altLang="en-US"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的可信度为</a:t>
            </a:r>
            <a:r>
              <a:rPr lang="en-US" altLang="zh-CN"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3/5</a:t>
            </a:r>
            <a:r>
              <a:rPr lang="zh-CN" altLang="en-US"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br>
              <a:rPr lang="en-US" altLang="zh-CN"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br>
            <a:r>
              <a:rPr lang="zh-CN" altLang="en-US"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这是因为词语</a:t>
            </a:r>
            <a:r>
              <a:rPr lang="en-US" altLang="zh-CN"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“cat”</a:t>
            </a:r>
            <a:r>
              <a:rPr lang="zh-CN" altLang="en-US"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和“</a:t>
            </a:r>
            <a:r>
              <a:rPr lang="en-US" altLang="zh-CN"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dog”</a:t>
            </a:r>
            <a:r>
              <a:rPr lang="zh-CN" altLang="en-US"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同时出现在</a:t>
            </a:r>
            <a:r>
              <a:rPr lang="en-US" altLang="zh-CN"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5</a:t>
            </a:r>
            <a:r>
              <a:rPr lang="zh-CN" altLang="en-US"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个购物篮</a:t>
            </a:r>
            <a:r>
              <a:rPr lang="en-US" altLang="zh-CN"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(1), (2), (3), (6)</a:t>
            </a:r>
            <a:r>
              <a:rPr lang="zh-CN" altLang="en-US"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和（</a:t>
            </a:r>
            <a:r>
              <a:rPr lang="en-US" altLang="zh-CN"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7</a:t>
            </a:r>
            <a:r>
              <a:rPr lang="zh-CN" altLang="en-US"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）中。“</a:t>
            </a:r>
            <a:r>
              <a:rPr lang="en-US" altLang="zh-CN"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and”</a:t>
            </a:r>
            <a:r>
              <a:rPr lang="zh-CN" altLang="en-US"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出现在其中的</a:t>
            </a:r>
            <a:r>
              <a:rPr lang="en-US" altLang="zh-CN"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(1),(2)</a:t>
            </a:r>
            <a:r>
              <a:rPr lang="zh-CN" altLang="en-US"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和</a:t>
            </a:r>
            <a:r>
              <a:rPr lang="en-US" altLang="zh-CN"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(7)</a:t>
            </a:r>
            <a:r>
              <a:rPr lang="zh-CN" altLang="en-US"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中，也就是说出现在前面</a:t>
            </a:r>
            <a:r>
              <a:rPr lang="en-US" altLang="zh-CN"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5</a:t>
            </a:r>
            <a:r>
              <a:rPr lang="zh-CN" altLang="en-US"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个购物篮的</a:t>
            </a:r>
            <a:r>
              <a:rPr lang="en-US" altLang="zh-CN"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3/5</a:t>
            </a:r>
            <a:r>
              <a:rPr lang="zh-CN" altLang="en-US"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当中。</a:t>
            </a:r>
            <a:endParaRPr lang="en-US" altLang="zh-CN" sz="2475" dirty="0">
              <a:solidFill>
                <a:schemeClr val="accent2">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buNone/>
            </a:pP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另外一条规则</a:t>
            </a:r>
            <a:r>
              <a:rPr lang="en-US" altLang="zh-CN"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{cat} → kitten</a:t>
            </a: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的可信度为</a:t>
            </a:r>
            <a:r>
              <a:rPr lang="en-US" altLang="zh-CN"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1/6</a:t>
            </a: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。这是因为词“</a:t>
            </a:r>
            <a:r>
              <a:rPr lang="en-US" altLang="zh-CN"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cat”</a:t>
            </a: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出现在</a:t>
            </a:r>
            <a:r>
              <a:rPr lang="en-US" altLang="zh-CN"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6</a:t>
            </a: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个购物篮</a:t>
            </a:r>
            <a:r>
              <a:rPr lang="en-US" altLang="zh-CN"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(1), (2), (3),(5),(6)</a:t>
            </a: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和</a:t>
            </a:r>
            <a:r>
              <a:rPr lang="en-US" altLang="zh-CN"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(7)</a:t>
            </a: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中，其中仅有</a:t>
            </a:r>
            <a:r>
              <a:rPr lang="en-US" altLang="zh-CN"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(5)</a:t>
            </a: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包含词“</a:t>
            </a:r>
            <a:r>
              <a:rPr lang="en-US" altLang="zh-CN"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kitten"</a:t>
            </a: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p>
          <a:p>
            <a:pPr>
              <a:buFont typeface="Wingdings" panose="05000000000000000000" pitchFamily="2" charset="2"/>
              <a:buChar char="n"/>
            </a:pPr>
            <a:endPar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endParaRPr lang="en-US" altLang="zh-CN" sz="247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6" name="内容占位符 2"/>
          <p:cNvSpPr txBox="1">
            <a:spLocks/>
          </p:cNvSpPr>
          <p:nvPr/>
        </p:nvSpPr>
        <p:spPr>
          <a:xfrm>
            <a:off x="285750" y="1655066"/>
            <a:ext cx="8401050" cy="6286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6.1.3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关联规则</a:t>
            </a:r>
          </a:p>
        </p:txBody>
      </p:sp>
      <p:pic>
        <p:nvPicPr>
          <p:cNvPr id="7" name="图片 6"/>
          <p:cNvPicPr>
            <a:picLocks noChangeAspect="1"/>
          </p:cNvPicPr>
          <p:nvPr/>
        </p:nvPicPr>
        <p:blipFill>
          <a:blip r:embed="rId3"/>
          <a:stretch>
            <a:fillRect/>
          </a:stretch>
        </p:blipFill>
        <p:spPr>
          <a:xfrm>
            <a:off x="2526320" y="1219200"/>
            <a:ext cx="6438378" cy="2345898"/>
          </a:xfrm>
          <a:prstGeom prst="rect">
            <a:avLst/>
          </a:prstGeom>
        </p:spPr>
      </p:pic>
    </p:spTree>
    <p:extLst>
      <p:ext uri="{BB962C8B-B14F-4D97-AF65-F5344CB8AC3E}">
        <p14:creationId xmlns:p14="http://schemas.microsoft.com/office/powerpoint/2010/main" val="1520392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6.1</a:t>
            </a:r>
            <a:r>
              <a:rPr lang="zh-CN" altLang="en-US" dirty="0">
                <a:latin typeface="Cambria Math" panose="02040503050406030204" pitchFamily="18" charset="0"/>
                <a:ea typeface="方正卡通简体" panose="03000509000000000000" pitchFamily="65" charset="-122"/>
              </a:rPr>
              <a:t>购物篮模型</a:t>
            </a:r>
          </a:p>
        </p:txBody>
      </p:sp>
      <p:sp>
        <p:nvSpPr>
          <p:cNvPr id="5" name="灯片编号占位符 4"/>
          <p:cNvSpPr>
            <a:spLocks noGrp="1"/>
          </p:cNvSpPr>
          <p:nvPr>
            <p:ph type="sldNum" sz="quarter" idx="12"/>
          </p:nvPr>
        </p:nvSpPr>
        <p:spPr/>
        <p:txBody>
          <a:bodyPr/>
          <a:lstStyle/>
          <a:p>
            <a:fld id="{19B12225-5612-419B-A8D5-4B8EEE4C217E}" type="slidenum">
              <a:rPr lang="en-US" smtClean="0"/>
              <a:pPr/>
              <a:t>18</a:t>
            </a:fld>
            <a:endParaRPr lang="en-US"/>
          </a:p>
        </p:txBody>
      </p:sp>
      <p:sp>
        <p:nvSpPr>
          <p:cNvPr id="13" name="内容占位符 2"/>
          <p:cNvSpPr>
            <a:spLocks noGrp="1"/>
          </p:cNvSpPr>
          <p:nvPr>
            <p:ph idx="1"/>
          </p:nvPr>
        </p:nvSpPr>
        <p:spPr>
          <a:xfrm>
            <a:off x="101383" y="2014218"/>
            <a:ext cx="9058275" cy="3800365"/>
          </a:xfrm>
        </p:spPr>
        <p:txBody>
          <a:bodyPr>
            <a:noAutofit/>
          </a:bodyPr>
          <a:lstStyle/>
          <a:p>
            <a:pPr marL="89154" indent="0">
              <a:buNone/>
            </a:pPr>
            <a:r>
              <a:rPr lang="zh-CN" altLang="en-US" sz="247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定义 </a:t>
            </a:r>
            <a:r>
              <a:rPr lang="en-US" altLang="zh-CN"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A → j</a:t>
            </a:r>
            <a:r>
              <a:rPr lang="zh-CN" altLang="en-US"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的兴趣度</a:t>
            </a:r>
            <a:r>
              <a:rPr lang="en-US" altLang="zh-CN"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en-US" altLang="zh-CN"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A → j</a:t>
            </a: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的可信度 </a:t>
            </a:r>
            <a:r>
              <a:rPr lang="en-US" altLang="zh-CN"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j</a:t>
            </a: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的支持度</a:t>
            </a:r>
            <a:r>
              <a:rPr lang="en-US" altLang="zh-CN"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购物篮</a:t>
            </a:r>
            <a:r>
              <a:rPr lang="en-US" altLang="zh-CN"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endPar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dirty="0">
                <a:solidFill>
                  <a:schemeClr val="accent5">
                    <a:lumMod val="50000"/>
                  </a:schemeClr>
                </a:solidFill>
                <a:latin typeface="Cambria Math" panose="02040503050406030204" pitchFamily="18" charset="0"/>
                <a:ea typeface="方正卡通简体" panose="03000509000000000000" pitchFamily="65" charset="-122"/>
              </a:rPr>
              <a:t>当这个值很高或者是绝对值很大的负值都是具有意义的。</a:t>
            </a:r>
            <a:endParaRPr lang="en-US" altLang="zh-CN" dirty="0">
              <a:solidFill>
                <a:schemeClr val="accent5">
                  <a:lumMod val="50000"/>
                </a:schemeClr>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dirty="0">
                <a:solidFill>
                  <a:srgbClr val="0000FF"/>
                </a:solidFill>
                <a:latin typeface="Cambria Math" panose="02040503050406030204" pitchFamily="18" charset="0"/>
                <a:ea typeface="方正卡通简体" panose="03000509000000000000" pitchFamily="65" charset="-122"/>
              </a:rPr>
              <a:t>前者意味着购物篮中</a:t>
            </a:r>
            <a:r>
              <a:rPr lang="en-US" altLang="zh-CN" dirty="0">
                <a:solidFill>
                  <a:srgbClr val="0000FF"/>
                </a:solidFill>
                <a:latin typeface="Cambria Math" panose="02040503050406030204" pitchFamily="18" charset="0"/>
                <a:ea typeface="Cambria Math" panose="02040503050406030204" pitchFamily="18" charset="0"/>
              </a:rPr>
              <a:t>A</a:t>
            </a:r>
            <a:r>
              <a:rPr lang="zh-CN" altLang="en-US" dirty="0">
                <a:solidFill>
                  <a:srgbClr val="0000FF"/>
                </a:solidFill>
                <a:latin typeface="Cambria Math" panose="02040503050406030204" pitchFamily="18" charset="0"/>
                <a:ea typeface="方正卡通简体" panose="03000509000000000000" pitchFamily="65" charset="-122"/>
              </a:rPr>
              <a:t>的存在在某种程度上促进了</a:t>
            </a:r>
            <a:r>
              <a:rPr lang="en-US" altLang="zh-CN" dirty="0">
                <a:solidFill>
                  <a:srgbClr val="0000FF"/>
                </a:solidFill>
                <a:latin typeface="Cambria Math" panose="02040503050406030204" pitchFamily="18" charset="0"/>
                <a:ea typeface="Cambria Math" panose="02040503050406030204" pitchFamily="18" charset="0"/>
              </a:rPr>
              <a:t>j</a:t>
            </a:r>
            <a:r>
              <a:rPr lang="zh-CN" altLang="en-US" dirty="0">
                <a:solidFill>
                  <a:srgbClr val="0000FF"/>
                </a:solidFill>
                <a:latin typeface="Cambria Math" panose="02040503050406030204" pitchFamily="18" charset="0"/>
                <a:ea typeface="方正卡通简体" panose="03000509000000000000" pitchFamily="65" charset="-122"/>
              </a:rPr>
              <a:t>的存在</a:t>
            </a:r>
            <a:endParaRPr lang="en-US" altLang="zh-CN" dirty="0">
              <a:solidFill>
                <a:srgbClr val="0000FF"/>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dirty="0">
                <a:latin typeface="Cambria Math" panose="02040503050406030204" pitchFamily="18" charset="0"/>
                <a:ea typeface="方正卡通简体" panose="03000509000000000000" pitchFamily="65" charset="-122"/>
              </a:rPr>
              <a:t>后者意味着</a:t>
            </a:r>
            <a:r>
              <a:rPr lang="en-US" altLang="zh-CN" dirty="0">
                <a:latin typeface="Cambria Math" panose="02040503050406030204" pitchFamily="18" charset="0"/>
                <a:ea typeface="Cambria Math" panose="02040503050406030204" pitchFamily="18" charset="0"/>
              </a:rPr>
              <a:t>A</a:t>
            </a:r>
            <a:r>
              <a:rPr lang="zh-CN" altLang="en-US" dirty="0">
                <a:latin typeface="Cambria Math" panose="02040503050406030204" pitchFamily="18" charset="0"/>
                <a:ea typeface="方正卡通简体" panose="03000509000000000000" pitchFamily="65" charset="-122"/>
              </a:rPr>
              <a:t>的存在会抑制</a:t>
            </a:r>
            <a:r>
              <a:rPr lang="en-US" altLang="zh-CN" dirty="0">
                <a:latin typeface="Cambria Math" panose="02040503050406030204" pitchFamily="18" charset="0"/>
                <a:ea typeface="Cambria Math" panose="02040503050406030204" pitchFamily="18" charset="0"/>
              </a:rPr>
              <a:t>j</a:t>
            </a:r>
            <a:r>
              <a:rPr lang="zh-CN" altLang="en-US" dirty="0">
                <a:latin typeface="Cambria Math" panose="02040503050406030204" pitchFamily="18" charset="0"/>
                <a:ea typeface="方正卡通简体" panose="03000509000000000000" pitchFamily="65" charset="-122"/>
              </a:rPr>
              <a:t>的存在。</a:t>
            </a:r>
            <a:endParaRPr lang="en-US" altLang="zh-CN" dirty="0">
              <a:latin typeface="Cambria Math" panose="02040503050406030204" pitchFamily="18" charset="0"/>
              <a:ea typeface="方正卡通简体" panose="03000509000000000000" pitchFamily="65" charset="-122"/>
            </a:endParaRPr>
          </a:p>
          <a:p>
            <a:pPr marL="89154" indent="0">
              <a:buNone/>
            </a:pP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例</a:t>
            </a:r>
            <a:r>
              <a:rPr lang="en-US" altLang="zh-CN"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6.3</a:t>
            </a: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啤酒和尿布的故事实际上说的是关联规则</a:t>
            </a:r>
            <a:r>
              <a:rPr lang="en-US" altLang="zh-CN"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{diapers} → beer</a:t>
            </a: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具有很高的兴趣度。也就是说，购买尿布的人中购买啤酒的比率显著高于所有顾客中购买啤酒的比率。</a:t>
            </a:r>
            <a:endParaRPr lang="en-US" altLang="zh-CN"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buNone/>
            </a:pPr>
            <a:r>
              <a:rPr lang="zh-CN" altLang="en-US"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一条负兴趣度值的规则是</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{coke} → </a:t>
            </a:r>
            <a:r>
              <a:rPr lang="en-US" altLang="zh-CN" sz="2475" dirty="0" err="1">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pepsi</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。购买可口可乐的顾客一般不会同时购买百事可乐，尽管在所有顾客中购买百事可乐的比率不低，但他们一般只购买这两者中的一种。</a:t>
            </a:r>
          </a:p>
        </p:txBody>
      </p:sp>
      <p:sp>
        <p:nvSpPr>
          <p:cNvPr id="6" name="内容占位符 2"/>
          <p:cNvSpPr txBox="1">
            <a:spLocks/>
          </p:cNvSpPr>
          <p:nvPr/>
        </p:nvSpPr>
        <p:spPr>
          <a:xfrm>
            <a:off x="285750" y="1655065"/>
            <a:ext cx="8401050" cy="573785"/>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6.1.3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关联规则</a:t>
            </a:r>
          </a:p>
        </p:txBody>
      </p:sp>
      <p:sp>
        <p:nvSpPr>
          <p:cNvPr id="3" name="线形标注 2 2">
            <a:extLst>
              <a:ext uri="{FF2B5EF4-FFF2-40B4-BE49-F238E27FC236}">
                <a16:creationId xmlns:a16="http://schemas.microsoft.com/office/drawing/2014/main" id="{89B0710A-C117-C3C7-8540-5D688F6A262F}"/>
              </a:ext>
            </a:extLst>
          </p:cNvPr>
          <p:cNvSpPr/>
          <p:nvPr/>
        </p:nvSpPr>
        <p:spPr>
          <a:xfrm>
            <a:off x="5715000" y="1371600"/>
            <a:ext cx="2819400" cy="642618"/>
          </a:xfrm>
          <a:prstGeom prst="borderCallout2">
            <a:avLst/>
          </a:prstGeom>
          <a:noFill/>
          <a:ln w="1905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kumimoji="1" lang="en-US" altLang="zh-CN" b="1" dirty="0">
                <a:solidFill>
                  <a:srgbClr val="7030A0"/>
                </a:solidFill>
              </a:rPr>
              <a:t>A</a:t>
            </a:r>
            <a:r>
              <a:rPr kumimoji="1" lang="zh-CN" altLang="en-US" b="1" dirty="0">
                <a:solidFill>
                  <a:srgbClr val="7030A0"/>
                </a:solidFill>
              </a:rPr>
              <a:t>对于</a:t>
            </a:r>
            <a:r>
              <a:rPr kumimoji="1" lang="en-US" altLang="zh-CN" b="1" dirty="0">
                <a:solidFill>
                  <a:srgbClr val="7030A0"/>
                </a:solidFill>
              </a:rPr>
              <a:t>j</a:t>
            </a:r>
            <a:r>
              <a:rPr kumimoji="1" lang="zh-CN" altLang="en-US" b="1" dirty="0">
                <a:solidFill>
                  <a:srgbClr val="7030A0"/>
                </a:solidFill>
              </a:rPr>
              <a:t>的存在起到了多少促进作用（贝叶斯原理）</a:t>
            </a:r>
          </a:p>
        </p:txBody>
      </p:sp>
    </p:spTree>
    <p:extLst>
      <p:ext uri="{BB962C8B-B14F-4D97-AF65-F5344CB8AC3E}">
        <p14:creationId xmlns:p14="http://schemas.microsoft.com/office/powerpoint/2010/main" val="274444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6.1</a:t>
            </a:r>
            <a:r>
              <a:rPr lang="zh-CN" altLang="en-US" dirty="0">
                <a:latin typeface="Cambria Math" panose="02040503050406030204" pitchFamily="18" charset="0"/>
                <a:ea typeface="方正卡通简体" panose="03000509000000000000" pitchFamily="65" charset="-122"/>
              </a:rPr>
              <a:t>购物篮模型</a:t>
            </a:r>
          </a:p>
        </p:txBody>
      </p:sp>
      <p:sp>
        <p:nvSpPr>
          <p:cNvPr id="5" name="灯片编号占位符 4"/>
          <p:cNvSpPr>
            <a:spLocks noGrp="1"/>
          </p:cNvSpPr>
          <p:nvPr>
            <p:ph type="sldNum" sz="quarter" idx="12"/>
          </p:nvPr>
        </p:nvSpPr>
        <p:spPr/>
        <p:txBody>
          <a:bodyPr/>
          <a:lstStyle/>
          <a:p>
            <a:fld id="{19B12225-5612-419B-A8D5-4B8EEE4C217E}" type="slidenum">
              <a:rPr lang="en-US" smtClean="0"/>
              <a:pPr/>
              <a:t>19</a:t>
            </a:fld>
            <a:endParaRPr lang="en-US"/>
          </a:p>
        </p:txBody>
      </p:sp>
      <p:sp>
        <p:nvSpPr>
          <p:cNvPr id="13" name="内容占位符 2"/>
          <p:cNvSpPr>
            <a:spLocks noGrp="1"/>
          </p:cNvSpPr>
          <p:nvPr>
            <p:ph idx="1"/>
          </p:nvPr>
        </p:nvSpPr>
        <p:spPr>
          <a:xfrm>
            <a:off x="85725" y="2136774"/>
            <a:ext cx="9058275" cy="4538982"/>
          </a:xfrm>
        </p:spPr>
        <p:txBody>
          <a:bodyPr>
            <a:noAutofit/>
          </a:bodyPr>
          <a:lstStyle/>
          <a:p>
            <a:pPr marL="89154" indent="0" algn="just">
              <a:buNone/>
            </a:pPr>
            <a:endParaRPr lang="en-US" altLang="zh-CN" sz="232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lgn="just">
              <a:buNone/>
            </a:pPr>
            <a:endParaRPr lang="en-US" altLang="zh-CN" sz="232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lgn="just">
              <a:buNone/>
            </a:pPr>
            <a:endParaRPr lang="en-US" altLang="zh-CN" sz="232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lgn="just">
              <a:buNone/>
            </a:pPr>
            <a:endParaRPr lang="en-US" altLang="zh-CN" sz="232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lgn="just">
              <a:buNone/>
            </a:pPr>
            <a:r>
              <a:rPr lang="zh-CN" altLang="en-US" sz="232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定义 </a:t>
            </a:r>
            <a:r>
              <a:rPr lang="en-US" altLang="zh-CN"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 → j</a:t>
            </a:r>
            <a:r>
              <a:rPr lang="zh-CN" altLang="en-US"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的兴趣度</a:t>
            </a:r>
            <a:r>
              <a:rPr lang="en-US" altLang="zh-CN"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 A → j</a:t>
            </a:r>
            <a:r>
              <a:rPr lang="zh-CN" altLang="en-US"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的可信度 </a:t>
            </a:r>
            <a:r>
              <a:rPr lang="en-US" altLang="zh-CN"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j</a:t>
            </a:r>
            <a:r>
              <a:rPr lang="zh-CN" altLang="en-US"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的支持度</a:t>
            </a:r>
            <a:r>
              <a:rPr lang="en-US" altLang="zh-CN"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zh-CN" altLang="en-US"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购物篮</a:t>
            </a:r>
            <a:r>
              <a:rPr lang="en-US" altLang="zh-CN"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p>
          <a:p>
            <a:pPr marL="89154" indent="0" algn="just">
              <a:buNone/>
            </a:pP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上图给出的数据。由于，出现“</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dog”</a:t>
            </a: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的</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7</a:t>
            </a: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个购物篮中有</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5</a:t>
            </a: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个包含“</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cat"</a:t>
            </a: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，因此规则</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{dog}</a:t>
            </a:r>
            <a:r>
              <a:rPr lang="en-US" altLang="zh-CN" dirty="0">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cat</a:t>
            </a: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的可信度为</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5/7</a:t>
            </a: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"cat'’</a:t>
            </a: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出现在所有</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8</a:t>
            </a: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个购物篮中的</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6</a:t>
            </a: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个，因此规则的兴趣度为</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5/7-3/4=-0.036</a:t>
            </a: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，即基本为</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0</a:t>
            </a: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a:t>
            </a:r>
            <a:endPar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lgn="just">
              <a:buNone/>
            </a:pP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规则</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{cats} </a:t>
            </a:r>
            <a:r>
              <a:rPr lang="en-US" altLang="zh-CN" sz="2100" dirty="0">
                <a:latin typeface="Cambria Math" panose="02040503050406030204" pitchFamily="18" charset="0"/>
                <a:ea typeface="方正卡通简体" panose="03000509000000000000" pitchFamily="65" charset="-122"/>
                <a:cs typeface="萝莉体 第二版" panose="02000500000000000000" pitchFamily="2" charset="-122"/>
              </a:rPr>
              <a:t>→ </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kitten</a:t>
            </a: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的兴趣度为</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1/6-1/8=0.042</a:t>
            </a: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。这是因为包含“</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cat'’</a:t>
            </a: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的</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6</a:t>
            </a: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个购物篮中仅有</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1</a:t>
            </a: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个同时包含“</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kitten"</a:t>
            </a: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，而“</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kitten”</a:t>
            </a: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出现在所有</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8</a:t>
            </a: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个购物篮的</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1</a:t>
            </a: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个当中。该兴趣度虽然为正值，但是也十分接近于</a:t>
            </a:r>
            <a:r>
              <a:rPr lang="en-US" altLang="zh-CN" sz="2325" dirty="0">
                <a:latin typeface="Cambria Math" panose="02040503050406030204" pitchFamily="18" charset="0"/>
                <a:ea typeface="方正卡通简体" panose="03000509000000000000" pitchFamily="65" charset="-122"/>
                <a:cs typeface="萝莉体 第二版" panose="02000500000000000000" pitchFamily="2" charset="-122"/>
              </a:rPr>
              <a:t>0</a:t>
            </a:r>
            <a:r>
              <a:rPr lang="zh-CN" altLang="en-US" sz="2325" dirty="0">
                <a:latin typeface="Cambria Math" panose="02040503050406030204" pitchFamily="18" charset="0"/>
                <a:ea typeface="方正卡通简体" panose="03000509000000000000" pitchFamily="65" charset="-122"/>
                <a:cs typeface="萝莉体 第二版" panose="02000500000000000000" pitchFamily="2" charset="-122"/>
              </a:rPr>
              <a:t>，这意味着该关联规则并不十分“有趣”。</a:t>
            </a:r>
          </a:p>
        </p:txBody>
      </p:sp>
      <p:sp>
        <p:nvSpPr>
          <p:cNvPr id="6" name="内容占位符 2"/>
          <p:cNvSpPr txBox="1">
            <a:spLocks/>
          </p:cNvSpPr>
          <p:nvPr/>
        </p:nvSpPr>
        <p:spPr>
          <a:xfrm>
            <a:off x="285750" y="1655065"/>
            <a:ext cx="8401050" cy="573785"/>
          </a:xfrm>
          <a:prstGeom prst="rect">
            <a:avLst/>
          </a:prstGeom>
        </p:spPr>
        <p:txBody>
          <a:bodyPr vert="horz" lIns="41148" tIns="68580" rtlCol="0">
            <a:normAutofit lnSpcReduction="1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6.1.3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关联规则</a:t>
            </a:r>
          </a:p>
          <a:p>
            <a:pPr marL="89154" indent="0">
              <a:spcAft>
                <a:spcPts val="900"/>
              </a:spcAft>
              <a:buNone/>
            </a:pPr>
            <a:endPar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endParaRPr>
          </a:p>
        </p:txBody>
      </p:sp>
      <p:pic>
        <p:nvPicPr>
          <p:cNvPr id="7" name="图片 6"/>
          <p:cNvPicPr>
            <a:picLocks noChangeAspect="1"/>
          </p:cNvPicPr>
          <p:nvPr/>
        </p:nvPicPr>
        <p:blipFill>
          <a:blip r:embed="rId3"/>
          <a:stretch>
            <a:fillRect/>
          </a:stretch>
        </p:blipFill>
        <p:spPr>
          <a:xfrm>
            <a:off x="2590800" y="1422905"/>
            <a:ext cx="5777736" cy="2105185"/>
          </a:xfrm>
          <a:prstGeom prst="rect">
            <a:avLst/>
          </a:prstGeom>
        </p:spPr>
      </p:pic>
    </p:spTree>
    <p:extLst>
      <p:ext uri="{BB962C8B-B14F-4D97-AF65-F5344CB8AC3E}">
        <p14:creationId xmlns:p14="http://schemas.microsoft.com/office/powerpoint/2010/main" val="3364215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第</a:t>
            </a:r>
            <a:r>
              <a:rPr lang="en-US" altLang="zh-CN" dirty="0">
                <a:latin typeface="Cambria Math" panose="02040503050406030204" pitchFamily="18" charset="0"/>
                <a:ea typeface="方正卡通简体" panose="03000509000000000000" pitchFamily="65" charset="-122"/>
              </a:rPr>
              <a:t>6</a:t>
            </a:r>
            <a:r>
              <a:rPr lang="zh-CN" altLang="en-US" dirty="0">
                <a:latin typeface="Cambria Math" panose="02040503050406030204" pitchFamily="18" charset="0"/>
                <a:ea typeface="方正卡通简体" panose="03000509000000000000" pitchFamily="65" charset="-122"/>
              </a:rPr>
              <a:t>章教学大纲要求</a:t>
            </a:r>
          </a:p>
        </p:txBody>
      </p:sp>
      <p:sp>
        <p:nvSpPr>
          <p:cNvPr id="5" name="灯片编号占位符 4"/>
          <p:cNvSpPr>
            <a:spLocks noGrp="1"/>
          </p:cNvSpPr>
          <p:nvPr>
            <p:ph type="sldNum" sz="quarter" idx="12"/>
          </p:nvPr>
        </p:nvSpPr>
        <p:spPr/>
        <p:txBody>
          <a:bodyPr/>
          <a:lstStyle/>
          <a:p>
            <a:fld id="{19B12225-5612-419B-A8D5-4B8EEE4C217E}" type="slidenum">
              <a:rPr lang="en-US" smtClean="0"/>
              <a:pPr/>
              <a:t>2</a:t>
            </a:fld>
            <a:endParaRPr lang="en-US"/>
          </a:p>
        </p:txBody>
      </p:sp>
      <p:sp>
        <p:nvSpPr>
          <p:cNvPr id="13" name="内容占位符 2"/>
          <p:cNvSpPr>
            <a:spLocks noGrp="1"/>
          </p:cNvSpPr>
          <p:nvPr>
            <p:ph idx="1"/>
          </p:nvPr>
        </p:nvSpPr>
        <p:spPr>
          <a:xfrm>
            <a:off x="285750" y="1655065"/>
            <a:ext cx="8801100" cy="4139945"/>
          </a:xfrm>
        </p:spPr>
        <p:txBody>
          <a:bodyPr>
            <a:normAutofit/>
          </a:bodyPr>
          <a:lstStyle/>
          <a:p>
            <a:pPr marL="89154" indent="0">
              <a:buNone/>
            </a:pPr>
            <a:r>
              <a:rPr lang="en-US" altLang="zh-CN" sz="2850" dirty="0">
                <a:solidFill>
                  <a:srgbClr val="CC0066"/>
                </a:solidFill>
                <a:latin typeface="Cambria Math" panose="02040503050406030204" pitchFamily="18" charset="0"/>
                <a:ea typeface="萝莉体 第二版" panose="02000500000000000000" pitchFamily="2" charset="-122"/>
                <a:cs typeface="萝莉体 第二版" panose="02000500000000000000" pitchFamily="2" charset="-122"/>
              </a:rPr>
              <a:t>6. </a:t>
            </a:r>
            <a:r>
              <a:rPr lang="zh-CN" altLang="en-US" sz="2850" dirty="0">
                <a:solidFill>
                  <a:srgbClr val="002060"/>
                </a:solidFill>
                <a:latin typeface="Cambria Math" panose="02040503050406030204" pitchFamily="18" charset="0"/>
                <a:ea typeface="萝莉体 第二版" panose="02000500000000000000" pitchFamily="2" charset="-122"/>
                <a:cs typeface="萝莉体 第二版" panose="02000500000000000000" pitchFamily="2" charset="-122"/>
              </a:rPr>
              <a:t>频繁项集</a:t>
            </a:r>
            <a:endParaRPr lang="zh-CN" altLang="en-US" sz="2850" dirty="0">
              <a:solidFill>
                <a:srgbClr val="CC0066"/>
              </a:solidFill>
              <a:latin typeface="Cambria Math" panose="02040503050406030204" pitchFamily="18" charset="0"/>
              <a:ea typeface="萝莉体 第二版" panose="02000500000000000000" pitchFamily="2" charset="-122"/>
              <a:cs typeface="萝莉体 第二版" panose="02000500000000000000" pitchFamily="2" charset="-122"/>
            </a:endParaRPr>
          </a:p>
          <a:p>
            <a:pPr marL="89154" indent="0">
              <a:buNone/>
            </a:pPr>
            <a:r>
              <a:rPr lang="zh-CN" altLang="en-US" sz="2850" dirty="0">
                <a:solidFill>
                  <a:schemeClr val="accent2">
                    <a:lumMod val="50000"/>
                  </a:schemeClr>
                </a:solidFill>
                <a:latin typeface="Cambria Math" panose="02040503050406030204" pitchFamily="18" charset="0"/>
                <a:ea typeface="萝莉体 第二版" panose="02000500000000000000" pitchFamily="2" charset="-122"/>
                <a:cs typeface="萝莉体 第二版" panose="02000500000000000000" pitchFamily="2" charset="-122"/>
              </a:rPr>
              <a:t>（</a:t>
            </a:r>
            <a:r>
              <a:rPr lang="en-US" altLang="zh-CN" sz="2850" dirty="0">
                <a:solidFill>
                  <a:schemeClr val="accent2">
                    <a:lumMod val="50000"/>
                  </a:schemeClr>
                </a:solidFill>
                <a:latin typeface="Cambria Math" panose="02040503050406030204" pitchFamily="18" charset="0"/>
                <a:ea typeface="萝莉体 第二版" panose="02000500000000000000" pitchFamily="2" charset="-122"/>
                <a:cs typeface="萝莉体 第二版" panose="02000500000000000000" pitchFamily="2" charset="-122"/>
              </a:rPr>
              <a:t>1</a:t>
            </a:r>
            <a:r>
              <a:rPr lang="zh-CN" altLang="en-US" sz="2850" dirty="0">
                <a:solidFill>
                  <a:schemeClr val="accent2">
                    <a:lumMod val="50000"/>
                  </a:schemeClr>
                </a:solidFill>
                <a:latin typeface="Cambria Math" panose="02040503050406030204" pitchFamily="18" charset="0"/>
                <a:ea typeface="萝莉体 第二版" panose="02000500000000000000" pitchFamily="2" charset="-122"/>
                <a:cs typeface="萝莉体 第二版" panose="02000500000000000000" pitchFamily="2" charset="-122"/>
              </a:rPr>
              <a:t>）购物篮模型</a:t>
            </a:r>
          </a:p>
          <a:p>
            <a:pPr marL="89154" indent="0">
              <a:buNone/>
            </a:pPr>
            <a:r>
              <a:rPr lang="zh-CN" altLang="en-US" sz="2850" dirty="0">
                <a:solidFill>
                  <a:srgbClr val="C00000"/>
                </a:solidFill>
                <a:latin typeface="Cambria Math" panose="02040503050406030204" pitchFamily="18" charset="0"/>
                <a:ea typeface="萝莉体 第二版" panose="02000500000000000000" pitchFamily="2" charset="-122"/>
                <a:cs typeface="萝莉体 第二版" panose="02000500000000000000" pitchFamily="2" charset="-122"/>
              </a:rPr>
              <a:t>（</a:t>
            </a:r>
            <a:r>
              <a:rPr lang="en-US" altLang="zh-CN" sz="2850" dirty="0">
                <a:solidFill>
                  <a:srgbClr val="C00000"/>
                </a:solidFill>
                <a:latin typeface="Cambria Math" panose="02040503050406030204" pitchFamily="18" charset="0"/>
                <a:ea typeface="萝莉体 第二版" panose="02000500000000000000" pitchFamily="2" charset="-122"/>
                <a:cs typeface="萝莉体 第二版" panose="02000500000000000000" pitchFamily="2" charset="-122"/>
              </a:rPr>
              <a:t>2</a:t>
            </a:r>
            <a:r>
              <a:rPr lang="zh-CN" altLang="en-US" sz="2850" dirty="0">
                <a:solidFill>
                  <a:srgbClr val="C00000"/>
                </a:solidFill>
                <a:latin typeface="Cambria Math" panose="02040503050406030204" pitchFamily="18" charset="0"/>
                <a:ea typeface="萝莉体 第二版" panose="02000500000000000000" pitchFamily="2" charset="-122"/>
                <a:cs typeface="萝莉体 第二版" panose="02000500000000000000" pitchFamily="2" charset="-122"/>
              </a:rPr>
              <a:t>）</a:t>
            </a:r>
            <a:r>
              <a:rPr lang="en-US" altLang="zh-CN" sz="2850" dirty="0">
                <a:solidFill>
                  <a:srgbClr val="C00000"/>
                </a:solidFill>
                <a:latin typeface="Cambria Math" panose="02040503050406030204" pitchFamily="18" charset="0"/>
                <a:ea typeface="萝莉体 第二版" panose="02000500000000000000" pitchFamily="2" charset="-122"/>
                <a:cs typeface="萝莉体 第二版" panose="02000500000000000000" pitchFamily="2" charset="-122"/>
              </a:rPr>
              <a:t>A-Priori</a:t>
            </a:r>
            <a:r>
              <a:rPr lang="zh-CN" altLang="en-US" sz="2850" dirty="0">
                <a:solidFill>
                  <a:srgbClr val="C00000"/>
                </a:solidFill>
                <a:latin typeface="Cambria Math" panose="02040503050406030204" pitchFamily="18" charset="0"/>
                <a:ea typeface="萝莉体 第二版" panose="02000500000000000000" pitchFamily="2" charset="-122"/>
                <a:cs typeface="萝莉体 第二版" panose="02000500000000000000" pitchFamily="2" charset="-122"/>
              </a:rPr>
              <a:t>算法</a:t>
            </a:r>
          </a:p>
          <a:p>
            <a:pPr marL="89154" indent="0">
              <a:buNone/>
            </a:pPr>
            <a:r>
              <a:rPr lang="zh-CN" altLang="en-US" sz="2850" dirty="0">
                <a:solidFill>
                  <a:schemeClr val="accent1">
                    <a:lumMod val="50000"/>
                  </a:schemeClr>
                </a:solidFill>
                <a:latin typeface="Cambria Math" panose="02040503050406030204" pitchFamily="18" charset="0"/>
                <a:ea typeface="萝莉体 第二版" panose="02000500000000000000" pitchFamily="2" charset="-122"/>
                <a:cs typeface="萝莉体 第二版" panose="02000500000000000000" pitchFamily="2" charset="-122"/>
              </a:rPr>
              <a:t>（</a:t>
            </a:r>
            <a:r>
              <a:rPr lang="en-US" altLang="zh-CN" sz="2850" dirty="0">
                <a:solidFill>
                  <a:schemeClr val="accent1">
                    <a:lumMod val="50000"/>
                  </a:schemeClr>
                </a:solidFill>
                <a:latin typeface="Cambria Math" panose="02040503050406030204" pitchFamily="18" charset="0"/>
                <a:ea typeface="萝莉体 第二版" panose="02000500000000000000" pitchFamily="2" charset="-122"/>
                <a:cs typeface="萝莉体 第二版" panose="02000500000000000000" pitchFamily="2" charset="-122"/>
              </a:rPr>
              <a:t>3</a:t>
            </a:r>
            <a:r>
              <a:rPr lang="zh-CN" altLang="en-US" sz="2850" dirty="0">
                <a:solidFill>
                  <a:schemeClr val="accent1">
                    <a:lumMod val="50000"/>
                  </a:schemeClr>
                </a:solidFill>
                <a:latin typeface="Cambria Math" panose="02040503050406030204" pitchFamily="18" charset="0"/>
                <a:ea typeface="萝莉体 第二版" panose="02000500000000000000" pitchFamily="2" charset="-122"/>
                <a:cs typeface="萝莉体 第二版" panose="02000500000000000000" pitchFamily="2" charset="-122"/>
              </a:rPr>
              <a:t>）大数据集在内存中的处理</a:t>
            </a:r>
          </a:p>
          <a:p>
            <a:pPr marL="89154" indent="0">
              <a:buNone/>
            </a:pPr>
            <a:r>
              <a:rPr lang="zh-CN" altLang="en-US" sz="2850" dirty="0">
                <a:solidFill>
                  <a:schemeClr val="accent4">
                    <a:lumMod val="50000"/>
                  </a:schemeClr>
                </a:solidFill>
                <a:latin typeface="Cambria Math" panose="02040503050406030204" pitchFamily="18" charset="0"/>
                <a:ea typeface="萝莉体 第二版" panose="02000500000000000000" pitchFamily="2" charset="-122"/>
                <a:cs typeface="萝莉体 第二版" panose="02000500000000000000" pitchFamily="2" charset="-122"/>
              </a:rPr>
              <a:t>（</a:t>
            </a:r>
            <a:r>
              <a:rPr lang="en-US" altLang="zh-CN" sz="2850" dirty="0">
                <a:solidFill>
                  <a:schemeClr val="accent4">
                    <a:lumMod val="50000"/>
                  </a:schemeClr>
                </a:solidFill>
                <a:latin typeface="Cambria Math" panose="02040503050406030204" pitchFamily="18" charset="0"/>
                <a:ea typeface="萝莉体 第二版" panose="02000500000000000000" pitchFamily="2" charset="-122"/>
                <a:cs typeface="萝莉体 第二版" panose="02000500000000000000" pitchFamily="2" charset="-122"/>
              </a:rPr>
              <a:t>4</a:t>
            </a:r>
            <a:r>
              <a:rPr lang="zh-CN" altLang="en-US" sz="2850" dirty="0">
                <a:solidFill>
                  <a:schemeClr val="accent4">
                    <a:lumMod val="50000"/>
                  </a:schemeClr>
                </a:solidFill>
                <a:latin typeface="Cambria Math" panose="02040503050406030204" pitchFamily="18" charset="0"/>
                <a:ea typeface="萝莉体 第二版" panose="02000500000000000000" pitchFamily="2" charset="-122"/>
                <a:cs typeface="萝莉体 第二版" panose="02000500000000000000" pitchFamily="2" charset="-122"/>
              </a:rPr>
              <a:t>）流中频繁项计数</a:t>
            </a:r>
          </a:p>
          <a:p>
            <a:pPr marL="89154" indent="0">
              <a:buNone/>
            </a:pPr>
            <a:r>
              <a:rPr lang="zh-CN" altLang="en-US" sz="2850" dirty="0">
                <a:solidFill>
                  <a:schemeClr val="accent2">
                    <a:lumMod val="50000"/>
                  </a:schemeClr>
                </a:solidFill>
                <a:latin typeface="Cambria Math" panose="02040503050406030204" pitchFamily="18" charset="0"/>
                <a:ea typeface="萝莉体 第二版" panose="02000500000000000000" pitchFamily="2" charset="-122"/>
                <a:cs typeface="萝莉体 第二版" panose="02000500000000000000" pitchFamily="2" charset="-122"/>
              </a:rPr>
              <a:t>教学基本要求：</a:t>
            </a:r>
            <a:r>
              <a:rPr lang="zh-CN" altLang="en-US" sz="2850" dirty="0">
                <a:solidFill>
                  <a:srgbClr val="FF0000"/>
                </a:solidFill>
                <a:latin typeface="Cambria Math" panose="02040503050406030204" pitchFamily="18" charset="0"/>
                <a:ea typeface="萝莉体 第二版" panose="02000500000000000000" pitchFamily="2" charset="-122"/>
                <a:cs typeface="萝莉体 第二版" panose="02000500000000000000" pitchFamily="2" charset="-122"/>
              </a:rPr>
              <a:t>掌握购物篮模型和</a:t>
            </a:r>
            <a:r>
              <a:rPr lang="en-US" altLang="zh-CN" sz="2850" dirty="0">
                <a:solidFill>
                  <a:srgbClr val="FF0000"/>
                </a:solidFill>
                <a:latin typeface="Cambria Math" panose="02040503050406030204" pitchFamily="18" charset="0"/>
                <a:ea typeface="萝莉体 第二版" panose="02000500000000000000" pitchFamily="2" charset="-122"/>
                <a:cs typeface="萝莉体 第二版" panose="02000500000000000000" pitchFamily="2" charset="-122"/>
              </a:rPr>
              <a:t>A-Priori</a:t>
            </a:r>
            <a:r>
              <a:rPr lang="zh-CN" altLang="en-US" sz="2850" dirty="0">
                <a:solidFill>
                  <a:srgbClr val="FF0000"/>
                </a:solidFill>
                <a:latin typeface="Cambria Math" panose="02040503050406030204" pitchFamily="18" charset="0"/>
                <a:ea typeface="萝莉体 第二版" panose="02000500000000000000" pitchFamily="2" charset="-122"/>
                <a:cs typeface="萝莉体 第二版" panose="02000500000000000000" pitchFamily="2" charset="-122"/>
              </a:rPr>
              <a:t>算法</a:t>
            </a:r>
            <a:r>
              <a:rPr lang="zh-CN" altLang="en-US" sz="2850" dirty="0">
                <a:solidFill>
                  <a:schemeClr val="accent2">
                    <a:lumMod val="50000"/>
                  </a:schemeClr>
                </a:solidFill>
                <a:latin typeface="Cambria Math" panose="02040503050406030204" pitchFamily="18" charset="0"/>
                <a:ea typeface="萝莉体 第二版" panose="02000500000000000000" pitchFamily="2" charset="-122"/>
                <a:cs typeface="萝莉体 第二版" panose="02000500000000000000" pitchFamily="2" charset="-122"/>
              </a:rPr>
              <a:t>，了解</a:t>
            </a:r>
            <a:r>
              <a:rPr lang="zh-CN" altLang="en-US" sz="2850" dirty="0">
                <a:solidFill>
                  <a:srgbClr val="008000"/>
                </a:solidFill>
                <a:latin typeface="Cambria Math" panose="02040503050406030204" pitchFamily="18" charset="0"/>
                <a:ea typeface="萝莉体 第二版" panose="02000500000000000000" pitchFamily="2" charset="-122"/>
                <a:cs typeface="萝莉体 第二版" panose="02000500000000000000" pitchFamily="2" charset="-122"/>
              </a:rPr>
              <a:t>大数据集在内存中的处理</a:t>
            </a:r>
            <a:r>
              <a:rPr lang="zh-CN" altLang="en-US" sz="2850" dirty="0">
                <a:solidFill>
                  <a:schemeClr val="accent2">
                    <a:lumMod val="50000"/>
                  </a:schemeClr>
                </a:solidFill>
                <a:latin typeface="Cambria Math" panose="02040503050406030204" pitchFamily="18" charset="0"/>
                <a:ea typeface="萝莉体 第二版" panose="02000500000000000000" pitchFamily="2" charset="-122"/>
                <a:cs typeface="萝莉体 第二版" panose="02000500000000000000" pitchFamily="2" charset="-122"/>
              </a:rPr>
              <a:t>和</a:t>
            </a:r>
            <a:r>
              <a:rPr lang="zh-CN" altLang="en-US" sz="2850" dirty="0">
                <a:solidFill>
                  <a:srgbClr val="008000"/>
                </a:solidFill>
                <a:latin typeface="Cambria Math" panose="02040503050406030204" pitchFamily="18" charset="0"/>
                <a:ea typeface="萝莉体 第二版" panose="02000500000000000000" pitchFamily="2" charset="-122"/>
                <a:cs typeface="萝莉体 第二版" panose="02000500000000000000" pitchFamily="2" charset="-122"/>
              </a:rPr>
              <a:t>流中频繁项计数使用方法</a:t>
            </a:r>
            <a:r>
              <a:rPr lang="zh-CN" altLang="en-US" sz="2850" dirty="0">
                <a:solidFill>
                  <a:schemeClr val="accent2">
                    <a:lumMod val="50000"/>
                  </a:schemeClr>
                </a:solidFill>
                <a:latin typeface="Cambria Math" panose="02040503050406030204" pitchFamily="18" charset="0"/>
                <a:ea typeface="萝莉体 第二版" panose="02000500000000000000" pitchFamily="2" charset="-122"/>
                <a:cs typeface="萝莉体 第二版" panose="02000500000000000000" pitchFamily="2" charset="-122"/>
              </a:rPr>
              <a:t>。</a:t>
            </a:r>
            <a:endParaRPr lang="en-US" altLang="zh-CN" sz="2850" dirty="0">
              <a:solidFill>
                <a:schemeClr val="accent2">
                  <a:lumMod val="50000"/>
                </a:schemeClr>
              </a:solidFill>
              <a:latin typeface="Cambria Math" panose="02040503050406030204" pitchFamily="18" charset="0"/>
              <a:ea typeface="Cambria Math" panose="02040503050406030204" pitchFamily="18" charset="0"/>
              <a:cs typeface="萝莉体 第二版" panose="02000500000000000000" pitchFamily="2" charset="-122"/>
            </a:endParaRPr>
          </a:p>
        </p:txBody>
      </p:sp>
    </p:spTree>
    <p:extLst>
      <p:ext uri="{BB962C8B-B14F-4D97-AF65-F5344CB8AC3E}">
        <p14:creationId xmlns:p14="http://schemas.microsoft.com/office/powerpoint/2010/main" val="1840982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Cambria Math" panose="02040503050406030204" pitchFamily="18" charset="0"/>
                <a:ea typeface="方正卡通简体" panose="03000509000000000000" pitchFamily="65" charset="-122"/>
              </a:rPr>
              <a:t>6.1</a:t>
            </a:r>
            <a:r>
              <a:rPr lang="zh-CN" altLang="en-US" dirty="0">
                <a:latin typeface="Cambria Math" panose="02040503050406030204" pitchFamily="18" charset="0"/>
                <a:ea typeface="方正卡通简体" panose="03000509000000000000" pitchFamily="65" charset="-122"/>
              </a:rPr>
              <a:t>购物篮模型</a:t>
            </a:r>
            <a:endParaRPr lang="zh-CN" altLang="en-US" dirty="0"/>
          </a:p>
        </p:txBody>
      </p:sp>
      <p:sp>
        <p:nvSpPr>
          <p:cNvPr id="3" name="内容占位符 2"/>
          <p:cNvSpPr>
            <a:spLocks noGrp="1"/>
          </p:cNvSpPr>
          <p:nvPr>
            <p:ph idx="1"/>
          </p:nvPr>
        </p:nvSpPr>
        <p:spPr/>
        <p:txBody>
          <a:bodyPr/>
          <a:lstStyle/>
          <a:p>
            <a:r>
              <a:rPr lang="zh-CN" altLang="en-US" dirty="0"/>
              <a:t>支持度、可信度、兴趣度</a:t>
            </a:r>
            <a:endParaRPr lang="en-US" altLang="zh-CN" dirty="0"/>
          </a:p>
          <a:p>
            <a:pPr lvl="1"/>
            <a:r>
              <a:rPr lang="zh-CN" altLang="en-US" dirty="0">
                <a:solidFill>
                  <a:schemeClr val="accent5">
                    <a:lumMod val="50000"/>
                  </a:schemeClr>
                </a:solidFill>
                <a:latin typeface="Cambria Math" panose="02040503050406030204" pitchFamily="18" charset="0"/>
                <a:ea typeface="方正卡通简体" panose="03000509000000000000" pitchFamily="65" charset="-122"/>
              </a:rPr>
              <a:t>支持度：刻画项集出现频度，必须频繁才有意义</a:t>
            </a:r>
            <a:endParaRPr lang="en-US" altLang="zh-CN" dirty="0">
              <a:solidFill>
                <a:schemeClr val="accent5">
                  <a:lumMod val="50000"/>
                </a:schemeClr>
              </a:solidFill>
              <a:latin typeface="Cambria Math" panose="02040503050406030204" pitchFamily="18" charset="0"/>
              <a:ea typeface="方正卡通简体" panose="03000509000000000000" pitchFamily="65" charset="-122"/>
            </a:endParaRPr>
          </a:p>
          <a:p>
            <a:pPr lvl="1"/>
            <a:r>
              <a:rPr lang="zh-CN" altLang="en-US" dirty="0">
                <a:solidFill>
                  <a:schemeClr val="accent5">
                    <a:lumMod val="50000"/>
                  </a:schemeClr>
                </a:solidFill>
                <a:latin typeface="Cambria Math" panose="02040503050406030204" pitchFamily="18" charset="0"/>
                <a:ea typeface="方正卡通简体" panose="03000509000000000000" pitchFamily="65" charset="-122"/>
              </a:rPr>
              <a:t>可信度：刻画从</a:t>
            </a:r>
            <a:r>
              <a:rPr lang="en-US" altLang="zh-CN" dirty="0">
                <a:solidFill>
                  <a:schemeClr val="accent5">
                    <a:lumMod val="50000"/>
                  </a:schemeClr>
                </a:solidFill>
                <a:latin typeface="Cambria Math" panose="02040503050406030204" pitchFamily="18" charset="0"/>
                <a:ea typeface="方正卡通简体" panose="03000509000000000000" pitchFamily="65" charset="-122"/>
              </a:rPr>
              <a:t>I</a:t>
            </a:r>
            <a:r>
              <a:rPr lang="zh-CN" altLang="en-US" dirty="0">
                <a:solidFill>
                  <a:schemeClr val="accent5">
                    <a:lumMod val="50000"/>
                  </a:schemeClr>
                </a:solidFill>
                <a:latin typeface="Cambria Math" panose="02040503050406030204" pitchFamily="18" charset="0"/>
                <a:ea typeface="方正卡通简体" panose="03000509000000000000" pitchFamily="65" charset="-122"/>
              </a:rPr>
              <a:t>到</a:t>
            </a:r>
            <a:r>
              <a:rPr lang="en-US" altLang="zh-CN" dirty="0">
                <a:solidFill>
                  <a:schemeClr val="accent5">
                    <a:lumMod val="50000"/>
                  </a:schemeClr>
                </a:solidFill>
                <a:latin typeface="Cambria Math" panose="02040503050406030204" pitchFamily="18" charset="0"/>
                <a:ea typeface="方正卡通简体" panose="03000509000000000000" pitchFamily="65" charset="-122"/>
              </a:rPr>
              <a:t>j</a:t>
            </a:r>
            <a:r>
              <a:rPr lang="zh-CN" altLang="en-US" dirty="0">
                <a:solidFill>
                  <a:schemeClr val="accent5">
                    <a:lumMod val="50000"/>
                  </a:schemeClr>
                </a:solidFill>
                <a:latin typeface="Cambria Math" panose="02040503050406030204" pitchFamily="18" charset="0"/>
                <a:ea typeface="方正卡通简体" panose="03000509000000000000" pitchFamily="65" charset="-122"/>
              </a:rPr>
              <a:t>的规则强度</a:t>
            </a:r>
            <a:endParaRPr lang="en-US" altLang="zh-CN" dirty="0">
              <a:solidFill>
                <a:schemeClr val="accent5">
                  <a:lumMod val="50000"/>
                </a:schemeClr>
              </a:solidFill>
              <a:latin typeface="Cambria Math" panose="02040503050406030204" pitchFamily="18" charset="0"/>
              <a:ea typeface="方正卡通简体" panose="03000509000000000000" pitchFamily="65" charset="-122"/>
            </a:endParaRPr>
          </a:p>
          <a:p>
            <a:pPr lvl="1"/>
            <a:r>
              <a:rPr lang="zh-CN" altLang="en-US" dirty="0">
                <a:solidFill>
                  <a:schemeClr val="accent5">
                    <a:lumMod val="50000"/>
                  </a:schemeClr>
                </a:solidFill>
                <a:latin typeface="Cambria Math" panose="02040503050406030204" pitchFamily="18" charset="0"/>
                <a:ea typeface="方正卡通简体" panose="03000509000000000000" pitchFamily="65" charset="-122"/>
              </a:rPr>
              <a:t>兴趣度：刻画是否有意义</a:t>
            </a:r>
            <a:endParaRPr lang="en-US" altLang="zh-CN" dirty="0">
              <a:solidFill>
                <a:schemeClr val="accent5">
                  <a:lumMod val="50000"/>
                </a:schemeClr>
              </a:solidFill>
              <a:latin typeface="Cambria Math" panose="02040503050406030204" pitchFamily="18" charset="0"/>
              <a:ea typeface="方正卡通简体" panose="03000509000000000000" pitchFamily="65" charset="-122"/>
            </a:endParaRPr>
          </a:p>
          <a:p>
            <a:pPr lvl="1"/>
            <a:endParaRPr lang="zh-CN" altLang="en-US" dirty="0"/>
          </a:p>
        </p:txBody>
      </p:sp>
      <p:sp>
        <p:nvSpPr>
          <p:cNvPr id="4" name="灯片编号占位符 3"/>
          <p:cNvSpPr>
            <a:spLocks noGrp="1"/>
          </p:cNvSpPr>
          <p:nvPr>
            <p:ph type="sldNum" sz="quarter" idx="12"/>
          </p:nvPr>
        </p:nvSpPr>
        <p:spPr/>
        <p:txBody>
          <a:bodyPr/>
          <a:lstStyle/>
          <a:p>
            <a:fld id="{19B12225-5612-419B-A8D5-4B8EEE4C217E}" type="slidenum">
              <a:rPr lang="en-US" smtClean="0"/>
              <a:pPr/>
              <a:t>20</a:t>
            </a:fld>
            <a:endParaRPr lang="en-US"/>
          </a:p>
        </p:txBody>
      </p:sp>
      <p:graphicFrame>
        <p:nvGraphicFramePr>
          <p:cNvPr id="5" name="表格 4"/>
          <p:cNvGraphicFramePr>
            <a:graphicFrameLocks noGrp="1"/>
          </p:cNvGraphicFramePr>
          <p:nvPr>
            <p:extLst>
              <p:ext uri="{D42A27DB-BD31-4B8C-83A1-F6EECF244321}">
                <p14:modId xmlns:p14="http://schemas.microsoft.com/office/powerpoint/2010/main" val="1954844179"/>
              </p:ext>
            </p:extLst>
          </p:nvPr>
        </p:nvGraphicFramePr>
        <p:xfrm>
          <a:off x="152400" y="3200400"/>
          <a:ext cx="3943351" cy="2948940"/>
        </p:xfrm>
        <a:graphic>
          <a:graphicData uri="http://schemas.openxmlformats.org/drawingml/2006/table">
            <a:tbl>
              <a:tblPr firstRow="1" bandRow="1">
                <a:tableStyleId>{5C22544A-7EE6-4342-B048-85BDC9FD1C3A}</a:tableStyleId>
              </a:tblPr>
              <a:tblGrid>
                <a:gridCol w="1330881">
                  <a:extLst>
                    <a:ext uri="{9D8B030D-6E8A-4147-A177-3AD203B41FA5}">
                      <a16:colId xmlns:a16="http://schemas.microsoft.com/office/drawing/2014/main" val="20000"/>
                    </a:ext>
                  </a:extLst>
                </a:gridCol>
                <a:gridCol w="2612470">
                  <a:extLst>
                    <a:ext uri="{9D8B030D-6E8A-4147-A177-3AD203B41FA5}">
                      <a16:colId xmlns:a16="http://schemas.microsoft.com/office/drawing/2014/main" val="20001"/>
                    </a:ext>
                  </a:extLst>
                </a:gridCol>
              </a:tblGrid>
              <a:tr h="320040">
                <a:tc>
                  <a:txBody>
                    <a:bodyPr/>
                    <a:lstStyle/>
                    <a:p>
                      <a:pPr algn="ctr"/>
                      <a:r>
                        <a:rPr lang="en-AU" altLang="zh-CN" sz="1700" dirty="0"/>
                        <a:t>Transactions</a:t>
                      </a:r>
                      <a:endParaRPr lang="zh-CN" altLang="en-US" sz="1700" dirty="0"/>
                    </a:p>
                  </a:txBody>
                  <a:tcPr marL="68580" marR="68580" marT="34290" marB="34290" anchor="ctr"/>
                </a:tc>
                <a:tc>
                  <a:txBody>
                    <a:bodyPr/>
                    <a:lstStyle/>
                    <a:p>
                      <a:pPr algn="ctr"/>
                      <a:r>
                        <a:rPr lang="en-AU" altLang="zh-CN" sz="1700" dirty="0"/>
                        <a:t>Items</a:t>
                      </a:r>
                      <a:endParaRPr lang="zh-CN" altLang="en-US" sz="1700" dirty="0"/>
                    </a:p>
                  </a:txBody>
                  <a:tcPr marL="68580" marR="68580" marT="34290" marB="34290" anchor="ctr"/>
                </a:tc>
                <a:extLst>
                  <a:ext uri="{0D108BD9-81ED-4DB2-BD59-A6C34878D82A}">
                    <a16:rowId xmlns:a16="http://schemas.microsoft.com/office/drawing/2014/main" val="10000"/>
                  </a:ext>
                </a:extLst>
              </a:tr>
              <a:tr h="320040">
                <a:tc>
                  <a:txBody>
                    <a:bodyPr/>
                    <a:lstStyle/>
                    <a:p>
                      <a:pPr algn="ctr"/>
                      <a:r>
                        <a:rPr lang="en-AU" altLang="zh-CN" sz="1700" dirty="0"/>
                        <a:t>1</a:t>
                      </a:r>
                      <a:endParaRPr lang="zh-CN" altLang="en-US" sz="1700" dirty="0"/>
                    </a:p>
                  </a:txBody>
                  <a:tcPr marL="68580" marR="68580" marT="34290" marB="34290" anchor="ctr"/>
                </a:tc>
                <a:tc>
                  <a:txBody>
                    <a:bodyPr/>
                    <a:lstStyle/>
                    <a:p>
                      <a:pPr algn="ctr"/>
                      <a:r>
                        <a:rPr lang="en-AU" altLang="zh-CN" sz="1700" dirty="0"/>
                        <a:t>Bread, Jelly, Peanut, Butter</a:t>
                      </a:r>
                      <a:endParaRPr lang="zh-CN" altLang="en-US" sz="1700" dirty="0"/>
                    </a:p>
                  </a:txBody>
                  <a:tcPr marL="68580" marR="68580" marT="34290" marB="34290" anchor="ctr"/>
                </a:tc>
                <a:extLst>
                  <a:ext uri="{0D108BD9-81ED-4DB2-BD59-A6C34878D82A}">
                    <a16:rowId xmlns:a16="http://schemas.microsoft.com/office/drawing/2014/main" val="10001"/>
                  </a:ext>
                </a:extLst>
              </a:tr>
              <a:tr h="320040">
                <a:tc>
                  <a:txBody>
                    <a:bodyPr/>
                    <a:lstStyle/>
                    <a:p>
                      <a:pPr algn="ctr"/>
                      <a:r>
                        <a:rPr lang="en-AU" altLang="zh-CN" sz="1700" dirty="0"/>
                        <a:t>2</a:t>
                      </a:r>
                      <a:endParaRPr lang="zh-CN" altLang="en-US" sz="1700" dirty="0"/>
                    </a:p>
                  </a:txBody>
                  <a:tcPr marL="68580" marR="68580" marT="34290" marB="34290" anchor="ctr"/>
                </a:tc>
                <a:tc>
                  <a:txBody>
                    <a:bodyPr/>
                    <a:lstStyle/>
                    <a:p>
                      <a:pPr algn="ctr"/>
                      <a:r>
                        <a:rPr lang="en-AU" altLang="zh-CN" sz="1700" dirty="0"/>
                        <a:t>Bread, Butter</a:t>
                      </a:r>
                      <a:endParaRPr lang="zh-CN" altLang="en-US" sz="1700" dirty="0"/>
                    </a:p>
                  </a:txBody>
                  <a:tcPr marL="68580" marR="68580" marT="34290" marB="34290" anchor="ctr"/>
                </a:tc>
                <a:extLst>
                  <a:ext uri="{0D108BD9-81ED-4DB2-BD59-A6C34878D82A}">
                    <a16:rowId xmlns:a16="http://schemas.microsoft.com/office/drawing/2014/main" val="10002"/>
                  </a:ext>
                </a:extLst>
              </a:tr>
              <a:tr h="320040">
                <a:tc>
                  <a:txBody>
                    <a:bodyPr/>
                    <a:lstStyle/>
                    <a:p>
                      <a:pPr algn="ctr"/>
                      <a:r>
                        <a:rPr lang="en-AU" altLang="zh-CN" sz="1700" dirty="0"/>
                        <a:t>3</a:t>
                      </a:r>
                      <a:endParaRPr lang="zh-CN" altLang="en-US" sz="1700" dirty="0"/>
                    </a:p>
                  </a:txBody>
                  <a:tcPr marL="68580" marR="68580" marT="34290" marB="34290" anchor="ctr"/>
                </a:tc>
                <a:tc>
                  <a:txBody>
                    <a:bodyPr/>
                    <a:lstStyle/>
                    <a:p>
                      <a:pPr algn="ctr"/>
                      <a:r>
                        <a:rPr lang="en-AU" altLang="zh-CN" sz="1700" dirty="0"/>
                        <a:t>Bread, Jelly</a:t>
                      </a:r>
                      <a:endParaRPr lang="zh-CN" altLang="en-US" sz="1700" dirty="0"/>
                    </a:p>
                  </a:txBody>
                  <a:tcPr marL="68580" marR="68580" marT="34290" marB="34290" anchor="ctr"/>
                </a:tc>
                <a:extLst>
                  <a:ext uri="{0D108BD9-81ED-4DB2-BD59-A6C34878D82A}">
                    <a16:rowId xmlns:a16="http://schemas.microsoft.com/office/drawing/2014/main" val="10003"/>
                  </a:ext>
                </a:extLst>
              </a:tr>
              <a:tr h="320040">
                <a:tc>
                  <a:txBody>
                    <a:bodyPr/>
                    <a:lstStyle/>
                    <a:p>
                      <a:pPr algn="ctr"/>
                      <a:r>
                        <a:rPr lang="en-AU" altLang="zh-CN" sz="1700" dirty="0">
                          <a:solidFill>
                            <a:srgbClr val="FF0000"/>
                          </a:solidFill>
                        </a:rPr>
                        <a:t>4</a:t>
                      </a:r>
                      <a:endParaRPr lang="zh-CN" altLang="en-US" sz="1700" dirty="0">
                        <a:solidFill>
                          <a:srgbClr val="FF0000"/>
                        </a:solidFill>
                      </a:endParaRPr>
                    </a:p>
                  </a:txBody>
                  <a:tcPr marL="68580" marR="68580" marT="34290" marB="34290" anchor="ctr"/>
                </a:tc>
                <a:tc>
                  <a:txBody>
                    <a:bodyPr/>
                    <a:lstStyle/>
                    <a:p>
                      <a:pPr algn="ctr"/>
                      <a:r>
                        <a:rPr lang="en-AU" altLang="zh-CN" sz="1700" dirty="0"/>
                        <a:t>Bread, Milk, Butter</a:t>
                      </a:r>
                      <a:endParaRPr lang="zh-CN" altLang="en-US" sz="1700" dirty="0"/>
                    </a:p>
                  </a:txBody>
                  <a:tcPr marL="68580" marR="68580" marT="34290" marB="34290" anchor="ctr"/>
                </a:tc>
                <a:extLst>
                  <a:ext uri="{0D108BD9-81ED-4DB2-BD59-A6C34878D82A}">
                    <a16:rowId xmlns:a16="http://schemas.microsoft.com/office/drawing/2014/main" val="10004"/>
                  </a:ext>
                </a:extLst>
              </a:tr>
              <a:tr h="320040">
                <a:tc>
                  <a:txBody>
                    <a:bodyPr/>
                    <a:lstStyle/>
                    <a:p>
                      <a:pPr algn="ctr"/>
                      <a:r>
                        <a:rPr lang="en-AU" altLang="zh-CN" sz="1700" dirty="0"/>
                        <a:t>5</a:t>
                      </a:r>
                      <a:endParaRPr lang="zh-CN" altLang="en-US" sz="1700" dirty="0"/>
                    </a:p>
                  </a:txBody>
                  <a:tcPr marL="68580" marR="68580" marT="34290" marB="34290" anchor="ctr"/>
                </a:tc>
                <a:tc>
                  <a:txBody>
                    <a:bodyPr/>
                    <a:lstStyle/>
                    <a:p>
                      <a:pPr algn="ctr"/>
                      <a:r>
                        <a:rPr lang="en-AU" altLang="zh-CN" sz="1700" dirty="0"/>
                        <a:t>Chips,</a:t>
                      </a:r>
                      <a:r>
                        <a:rPr lang="en-AU" altLang="zh-CN" sz="1700" baseline="0" dirty="0"/>
                        <a:t> Milk</a:t>
                      </a:r>
                      <a:endParaRPr lang="zh-CN" altLang="en-US" sz="1700" dirty="0"/>
                    </a:p>
                  </a:txBody>
                  <a:tcPr marL="68580" marR="68580" marT="34290" marB="34290" anchor="ctr"/>
                </a:tc>
                <a:extLst>
                  <a:ext uri="{0D108BD9-81ED-4DB2-BD59-A6C34878D82A}">
                    <a16:rowId xmlns:a16="http://schemas.microsoft.com/office/drawing/2014/main" val="10005"/>
                  </a:ext>
                </a:extLst>
              </a:tr>
              <a:tr h="320040">
                <a:tc>
                  <a:txBody>
                    <a:bodyPr/>
                    <a:lstStyle/>
                    <a:p>
                      <a:pPr algn="ctr"/>
                      <a:r>
                        <a:rPr lang="en-AU" altLang="zh-CN" sz="1700" dirty="0"/>
                        <a:t>6</a:t>
                      </a:r>
                      <a:endParaRPr lang="zh-CN" altLang="en-US" sz="1700" dirty="0"/>
                    </a:p>
                  </a:txBody>
                  <a:tcPr marL="68580" marR="68580" marT="34290" marB="34290" anchor="ctr"/>
                </a:tc>
                <a:tc>
                  <a:txBody>
                    <a:bodyPr/>
                    <a:lstStyle/>
                    <a:p>
                      <a:pPr algn="ctr"/>
                      <a:r>
                        <a:rPr lang="en-AU" altLang="zh-CN" sz="1700" dirty="0"/>
                        <a:t>Bread, Chips</a:t>
                      </a:r>
                      <a:endParaRPr lang="zh-CN" altLang="en-US" sz="1700" dirty="0"/>
                    </a:p>
                  </a:txBody>
                  <a:tcPr marL="68580" marR="68580" marT="34290" marB="34290" anchor="ctr"/>
                </a:tc>
                <a:extLst>
                  <a:ext uri="{0D108BD9-81ED-4DB2-BD59-A6C34878D82A}">
                    <a16:rowId xmlns:a16="http://schemas.microsoft.com/office/drawing/2014/main" val="10006"/>
                  </a:ext>
                </a:extLst>
              </a:tr>
              <a:tr h="320040">
                <a:tc>
                  <a:txBody>
                    <a:bodyPr/>
                    <a:lstStyle/>
                    <a:p>
                      <a:pPr algn="ctr"/>
                      <a:r>
                        <a:rPr lang="en-AU" altLang="zh-CN" sz="1700" dirty="0">
                          <a:solidFill>
                            <a:srgbClr val="FF0000"/>
                          </a:solidFill>
                        </a:rPr>
                        <a:t>7</a:t>
                      </a:r>
                      <a:endParaRPr lang="zh-CN" altLang="en-US" sz="1700" dirty="0">
                        <a:solidFill>
                          <a:srgbClr val="FF0000"/>
                        </a:solidFill>
                      </a:endParaRPr>
                    </a:p>
                  </a:txBody>
                  <a:tcPr marL="68580" marR="68580" marT="34290" marB="34290" anchor="ctr"/>
                </a:tc>
                <a:tc>
                  <a:txBody>
                    <a:bodyPr/>
                    <a:lstStyle/>
                    <a:p>
                      <a:pPr algn="ctr"/>
                      <a:r>
                        <a:rPr lang="en-AU" altLang="zh-CN" sz="1700" dirty="0"/>
                        <a:t>Bread, Milk</a:t>
                      </a:r>
                      <a:endParaRPr lang="zh-CN" altLang="en-US" sz="1700" dirty="0"/>
                    </a:p>
                  </a:txBody>
                  <a:tcPr marL="68580" marR="68580" marT="34290" marB="34290" anchor="ctr"/>
                </a:tc>
                <a:extLst>
                  <a:ext uri="{0D108BD9-81ED-4DB2-BD59-A6C34878D82A}">
                    <a16:rowId xmlns:a16="http://schemas.microsoft.com/office/drawing/2014/main" val="10007"/>
                  </a:ext>
                </a:extLst>
              </a:tr>
              <a:tr h="320040">
                <a:tc>
                  <a:txBody>
                    <a:bodyPr/>
                    <a:lstStyle/>
                    <a:p>
                      <a:pPr algn="ctr"/>
                      <a:r>
                        <a:rPr lang="en-AU" altLang="zh-CN" sz="1700" dirty="0"/>
                        <a:t>8</a:t>
                      </a:r>
                      <a:endParaRPr lang="zh-CN" altLang="en-US" sz="1700" dirty="0"/>
                    </a:p>
                  </a:txBody>
                  <a:tcPr marL="68580" marR="68580" marT="34290" marB="34290" anchor="ctr"/>
                </a:tc>
                <a:tc>
                  <a:txBody>
                    <a:bodyPr/>
                    <a:lstStyle/>
                    <a:p>
                      <a:pPr algn="ctr"/>
                      <a:r>
                        <a:rPr lang="en-AU" altLang="zh-CN" sz="1700" dirty="0"/>
                        <a:t>Chips, Jelly</a:t>
                      </a:r>
                      <a:endParaRPr lang="zh-CN" altLang="en-US" sz="1700" dirty="0"/>
                    </a:p>
                  </a:txBody>
                  <a:tcPr marL="68580" marR="68580" marT="34290" marB="34290" anchor="ctr"/>
                </a:tc>
                <a:extLst>
                  <a:ext uri="{0D108BD9-81ED-4DB2-BD59-A6C34878D82A}">
                    <a16:rowId xmlns:a16="http://schemas.microsoft.com/office/drawing/2014/main" val="10008"/>
                  </a:ext>
                </a:extLst>
              </a:tr>
            </a:tbl>
          </a:graphicData>
        </a:graphic>
      </p:graphicFrame>
      <p:sp>
        <p:nvSpPr>
          <p:cNvPr id="6" name="矩形 5"/>
          <p:cNvSpPr/>
          <p:nvPr/>
        </p:nvSpPr>
        <p:spPr>
          <a:xfrm>
            <a:off x="4495800" y="3684377"/>
            <a:ext cx="2438400" cy="1200329"/>
          </a:xfrm>
          <a:prstGeom prst="rect">
            <a:avLst/>
          </a:prstGeom>
        </p:spPr>
        <p:txBody>
          <a:bodyPr wrap="square">
            <a:spAutoFit/>
          </a:bodyPr>
          <a:lstStyle/>
          <a:p>
            <a:r>
              <a:rPr lang="en-AU" altLang="zh-CN" dirty="0">
                <a:latin typeface="Arial" panose="020B0604020202020204" pitchFamily="34" charset="0"/>
                <a:cs typeface="Arial" panose="020B0604020202020204" pitchFamily="34" charset="0"/>
              </a:rPr>
              <a:t>Bread </a:t>
            </a:r>
            <a:r>
              <a:rPr lang="en-AU" altLang="zh-CN" dirty="0">
                <a:latin typeface="Arial" panose="020B0604020202020204" pitchFamily="34" charset="0"/>
                <a:cs typeface="Arial" panose="020B0604020202020204" pitchFamily="34" charset="0"/>
                <a:sym typeface="Wingdings" pitchFamily="2" charset="2"/>
              </a:rPr>
              <a:t> Milk</a:t>
            </a:r>
          </a:p>
          <a:p>
            <a:r>
              <a:rPr lang="zh-CN" altLang="en-US" dirty="0">
                <a:solidFill>
                  <a:srgbClr val="FF0000"/>
                </a:solidFill>
                <a:latin typeface="Arial" panose="020B0604020202020204" pitchFamily="34" charset="0"/>
                <a:cs typeface="Arial" panose="020B0604020202020204" pitchFamily="34" charset="0"/>
                <a:sym typeface="Wingdings" pitchFamily="2" charset="2"/>
              </a:rPr>
              <a:t>可信度</a:t>
            </a:r>
            <a:r>
              <a:rPr lang="en-AU" altLang="zh-CN" dirty="0">
                <a:latin typeface="Arial" panose="020B0604020202020204" pitchFamily="34" charset="0"/>
                <a:cs typeface="Arial" panose="020B0604020202020204" pitchFamily="34" charset="0"/>
                <a:sym typeface="Wingdings" pitchFamily="2" charset="2"/>
              </a:rPr>
              <a:t>: 2/6</a:t>
            </a:r>
          </a:p>
          <a:p>
            <a:r>
              <a:rPr lang="zh-CN" altLang="en-US" dirty="0">
                <a:solidFill>
                  <a:srgbClr val="FF0000"/>
                </a:solidFill>
                <a:latin typeface="Arial" panose="020B0604020202020204" pitchFamily="34" charset="0"/>
                <a:cs typeface="Arial" panose="020B0604020202020204" pitchFamily="34" charset="0"/>
                <a:sym typeface="Wingdings" pitchFamily="2" charset="2"/>
              </a:rPr>
              <a:t>兴趣度</a:t>
            </a:r>
            <a:r>
              <a:rPr lang="zh-CN" altLang="en-US" dirty="0">
                <a:latin typeface="Arial" panose="020B0604020202020204" pitchFamily="34" charset="0"/>
                <a:cs typeface="Arial" panose="020B0604020202020204" pitchFamily="34" charset="0"/>
                <a:sym typeface="Wingdings" pitchFamily="2" charset="2"/>
              </a:rPr>
              <a:t>：</a:t>
            </a:r>
            <a:r>
              <a:rPr lang="en-US" altLang="zh-CN" dirty="0">
                <a:latin typeface="Arial" panose="020B0604020202020204" pitchFamily="34" charset="0"/>
                <a:cs typeface="Arial" panose="020B0604020202020204" pitchFamily="34" charset="0"/>
                <a:sym typeface="Wingdings" pitchFamily="2" charset="2"/>
              </a:rPr>
              <a:t>2/6-3/8</a:t>
            </a:r>
          </a:p>
          <a:p>
            <a:r>
              <a:rPr lang="en-US" altLang="zh-CN" dirty="0">
                <a:latin typeface="Arial" panose="020B0604020202020204" pitchFamily="34" charset="0"/>
                <a:cs typeface="Arial" panose="020B0604020202020204" pitchFamily="34" charset="0"/>
                <a:sym typeface="Wingdings" pitchFamily="2" charset="2"/>
              </a:rPr>
              <a:t>	=-0.04</a:t>
            </a:r>
            <a:endParaRPr lang="zh-CN" altLang="en-US" dirty="0">
              <a:latin typeface="Arial" panose="020B0604020202020204" pitchFamily="34" charset="0"/>
              <a:cs typeface="Arial" panose="020B0604020202020204" pitchFamily="34" charset="0"/>
            </a:endParaRPr>
          </a:p>
        </p:txBody>
      </p:sp>
      <p:sp>
        <p:nvSpPr>
          <p:cNvPr id="7" name="矩形 6"/>
          <p:cNvSpPr/>
          <p:nvPr/>
        </p:nvSpPr>
        <p:spPr>
          <a:xfrm>
            <a:off x="4492690" y="3222171"/>
            <a:ext cx="4133849" cy="400110"/>
          </a:xfrm>
          <a:prstGeom prst="rect">
            <a:avLst/>
          </a:prstGeom>
        </p:spPr>
        <p:txBody>
          <a:bodyPr wrap="square">
            <a:spAutoFit/>
          </a:bodyPr>
          <a:lstStyle/>
          <a:p>
            <a:r>
              <a:rPr lang="en-AU" altLang="zh-CN" sz="2000" dirty="0"/>
              <a:t>Bread</a:t>
            </a:r>
            <a:r>
              <a:rPr lang="en-AU" altLang="zh-CN" dirty="0"/>
              <a:t> </a:t>
            </a:r>
            <a:r>
              <a:rPr lang="zh-CN" altLang="en-US" dirty="0">
                <a:solidFill>
                  <a:srgbClr val="FF0000"/>
                </a:solidFill>
                <a:sym typeface="Wingdings" pitchFamily="2" charset="2"/>
              </a:rPr>
              <a:t>支持度</a:t>
            </a:r>
            <a:r>
              <a:rPr lang="en-AU" altLang="zh-CN" dirty="0">
                <a:sym typeface="Wingdings" pitchFamily="2" charset="2"/>
              </a:rPr>
              <a:t>: 6	     M</a:t>
            </a:r>
            <a:r>
              <a:rPr lang="en-US" altLang="zh-CN" dirty="0">
                <a:sym typeface="Wingdings" pitchFamily="2" charset="2"/>
              </a:rPr>
              <a:t>ilk </a:t>
            </a:r>
            <a:r>
              <a:rPr lang="zh-CN" altLang="en-US" dirty="0">
                <a:solidFill>
                  <a:srgbClr val="FF0000"/>
                </a:solidFill>
                <a:sym typeface="Wingdings" pitchFamily="2" charset="2"/>
              </a:rPr>
              <a:t>支持度</a:t>
            </a:r>
            <a:r>
              <a:rPr lang="zh-CN" altLang="en-US" dirty="0">
                <a:sym typeface="Wingdings" pitchFamily="2" charset="2"/>
              </a:rPr>
              <a:t>：</a:t>
            </a:r>
            <a:r>
              <a:rPr lang="en-US" altLang="zh-CN" dirty="0">
                <a:sym typeface="Wingdings" pitchFamily="2" charset="2"/>
              </a:rPr>
              <a:t>3</a:t>
            </a:r>
            <a:endParaRPr lang="zh-CN" altLang="en-US" dirty="0"/>
          </a:p>
        </p:txBody>
      </p:sp>
      <p:sp>
        <p:nvSpPr>
          <p:cNvPr id="9" name="矩形 8"/>
          <p:cNvSpPr/>
          <p:nvPr/>
        </p:nvSpPr>
        <p:spPr>
          <a:xfrm>
            <a:off x="6553200" y="3684377"/>
            <a:ext cx="2514600" cy="1200329"/>
          </a:xfrm>
          <a:prstGeom prst="rect">
            <a:avLst/>
          </a:prstGeom>
        </p:spPr>
        <p:txBody>
          <a:bodyPr wrap="square">
            <a:spAutoFit/>
          </a:bodyPr>
          <a:lstStyle/>
          <a:p>
            <a:pPr fontAlgn="base">
              <a:spcBef>
                <a:spcPct val="0"/>
              </a:spcBef>
              <a:spcAft>
                <a:spcPct val="0"/>
              </a:spcAft>
            </a:pPr>
            <a:r>
              <a:rPr lang="en-AU" altLang="zh-CN" dirty="0">
                <a:solidFill>
                  <a:srgbClr val="113F71"/>
                </a:solidFill>
                <a:latin typeface="Arial" charset="0"/>
              </a:rPr>
              <a:t>Milk </a:t>
            </a:r>
            <a:r>
              <a:rPr lang="en-AU" altLang="zh-CN" dirty="0">
                <a:solidFill>
                  <a:srgbClr val="113F71"/>
                </a:solidFill>
                <a:latin typeface="Arial" charset="0"/>
                <a:sym typeface="Wingdings" pitchFamily="2" charset="2"/>
              </a:rPr>
              <a:t> Bread</a:t>
            </a:r>
          </a:p>
          <a:p>
            <a:pPr fontAlgn="base">
              <a:spcBef>
                <a:spcPct val="0"/>
              </a:spcBef>
              <a:spcAft>
                <a:spcPct val="0"/>
              </a:spcAft>
            </a:pPr>
            <a:r>
              <a:rPr lang="zh-CN" altLang="en-US" dirty="0">
                <a:solidFill>
                  <a:srgbClr val="FF0000"/>
                </a:solidFill>
                <a:latin typeface="Arial" charset="0"/>
                <a:sym typeface="Wingdings" pitchFamily="2" charset="2"/>
              </a:rPr>
              <a:t>可信度</a:t>
            </a:r>
            <a:r>
              <a:rPr lang="en-AU" altLang="zh-CN" dirty="0">
                <a:solidFill>
                  <a:srgbClr val="113F71"/>
                </a:solidFill>
                <a:latin typeface="Arial" charset="0"/>
                <a:sym typeface="Wingdings" pitchFamily="2" charset="2"/>
              </a:rPr>
              <a:t>: 2/3</a:t>
            </a:r>
          </a:p>
          <a:p>
            <a:pPr fontAlgn="base">
              <a:spcBef>
                <a:spcPct val="0"/>
              </a:spcBef>
              <a:spcAft>
                <a:spcPct val="0"/>
              </a:spcAft>
            </a:pPr>
            <a:r>
              <a:rPr lang="zh-CN" altLang="en-US" dirty="0">
                <a:solidFill>
                  <a:srgbClr val="FF0000"/>
                </a:solidFill>
                <a:latin typeface="Arial" charset="0"/>
              </a:rPr>
              <a:t>兴趣度</a:t>
            </a:r>
            <a:r>
              <a:rPr lang="zh-CN" altLang="en-US" dirty="0">
                <a:solidFill>
                  <a:srgbClr val="113F71"/>
                </a:solidFill>
                <a:latin typeface="Arial" charset="0"/>
              </a:rPr>
              <a:t>：</a:t>
            </a:r>
            <a:r>
              <a:rPr lang="en-US" altLang="zh-CN" dirty="0">
                <a:solidFill>
                  <a:srgbClr val="113F71"/>
                </a:solidFill>
                <a:latin typeface="Arial" charset="0"/>
              </a:rPr>
              <a:t>2/3-6/8</a:t>
            </a:r>
          </a:p>
          <a:p>
            <a:pPr fontAlgn="base">
              <a:spcBef>
                <a:spcPct val="0"/>
              </a:spcBef>
              <a:spcAft>
                <a:spcPct val="0"/>
              </a:spcAft>
            </a:pPr>
            <a:r>
              <a:rPr lang="en-US" altLang="zh-CN" dirty="0">
                <a:solidFill>
                  <a:srgbClr val="113F71"/>
                </a:solidFill>
                <a:latin typeface="Arial" charset="0"/>
              </a:rPr>
              <a:t>	=-0.08</a:t>
            </a:r>
            <a:endParaRPr lang="zh-CN" altLang="en-US" dirty="0">
              <a:solidFill>
                <a:srgbClr val="113F71"/>
              </a:solidFill>
              <a:latin typeface="Arial" charset="0"/>
            </a:endParaRPr>
          </a:p>
        </p:txBody>
      </p:sp>
    </p:spTree>
    <p:extLst>
      <p:ext uri="{BB962C8B-B14F-4D97-AF65-F5344CB8AC3E}">
        <p14:creationId xmlns:p14="http://schemas.microsoft.com/office/powerpoint/2010/main" val="67629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6.1</a:t>
            </a:r>
            <a:r>
              <a:rPr lang="zh-CN" altLang="en-US" dirty="0">
                <a:latin typeface="Cambria Math" panose="02040503050406030204" pitchFamily="18" charset="0"/>
                <a:ea typeface="方正卡通简体" panose="03000509000000000000" pitchFamily="65" charset="-122"/>
              </a:rPr>
              <a:t>购物篮模型</a:t>
            </a:r>
          </a:p>
        </p:txBody>
      </p:sp>
      <p:sp>
        <p:nvSpPr>
          <p:cNvPr id="5" name="灯片编号占位符 4"/>
          <p:cNvSpPr>
            <a:spLocks noGrp="1"/>
          </p:cNvSpPr>
          <p:nvPr>
            <p:ph type="sldNum" sz="quarter" idx="12"/>
          </p:nvPr>
        </p:nvSpPr>
        <p:spPr/>
        <p:txBody>
          <a:bodyPr/>
          <a:lstStyle/>
          <a:p>
            <a:fld id="{19B12225-5612-419B-A8D5-4B8EEE4C217E}" type="slidenum">
              <a:rPr lang="en-US" smtClean="0"/>
              <a:pPr/>
              <a:t>21</a:t>
            </a:fld>
            <a:endParaRPr lang="en-US"/>
          </a:p>
        </p:txBody>
      </p:sp>
      <p:sp>
        <p:nvSpPr>
          <p:cNvPr id="13" name="内容占位符 2"/>
          <p:cNvSpPr>
            <a:spLocks noGrp="1"/>
          </p:cNvSpPr>
          <p:nvPr>
            <p:ph idx="1"/>
          </p:nvPr>
        </p:nvSpPr>
        <p:spPr>
          <a:xfrm>
            <a:off x="220973" y="2438400"/>
            <a:ext cx="8618227" cy="3800365"/>
          </a:xfrm>
        </p:spPr>
        <p:txBody>
          <a:bodyPr>
            <a:noAutofit/>
          </a:bodyPr>
          <a:lstStyle/>
          <a:p>
            <a:pPr algn="just">
              <a:buFont typeface="Wingdings" panose="05000000000000000000" pitchFamily="2" charset="2"/>
              <a:buChar char="n"/>
            </a:pPr>
            <a:r>
              <a:rPr lang="zh-CN" altLang="en-US"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如果希望寻找的关联规则</a:t>
            </a:r>
            <a:r>
              <a:rPr lang="en-US" altLang="zh-CN"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I→j</a:t>
            </a:r>
            <a:r>
              <a:rPr lang="zh-CN" altLang="en-US"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能够应用于很多购物篮，那么</a:t>
            </a:r>
            <a:r>
              <a:rPr lang="en-US" altLang="zh-CN"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zh-CN" altLang="en-US"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的支持度一定要相当地高。实际当中，对于传统零售商店的销售而言，“相当地高”大概相当于所有购物篮的</a:t>
            </a:r>
            <a:r>
              <a:rPr lang="en-US" altLang="zh-CN"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1%</a:t>
            </a:r>
            <a:r>
              <a:rPr lang="zh-CN" altLang="en-US"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左右。</a:t>
            </a:r>
            <a:endParaRPr lang="en-US" altLang="zh-CN"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r>
              <a:rPr lang="zh-CN" altLang="en-US" sz="232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规则的可信度相当地高，或许是</a:t>
            </a:r>
            <a:r>
              <a:rPr lang="en-US" altLang="zh-CN" sz="232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50%</a:t>
            </a:r>
            <a:r>
              <a:rPr lang="zh-CN" altLang="en-US" sz="232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，否则规则的实际用处不大。这样一来，集合</a:t>
            </a:r>
            <a:r>
              <a:rPr lang="en-US" altLang="zh-CN" sz="232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I∪ {j}</a:t>
            </a:r>
            <a:r>
              <a:rPr lang="zh-CN" altLang="en-US" sz="232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的支持度也相当地高。</a:t>
            </a:r>
            <a:endParaRPr lang="en-US" altLang="zh-CN" sz="232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r>
              <a:rPr lang="zh-CN" altLang="en-US" sz="232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必须假定存在的频繁项集不会太多，因此可能的高支持度、高可信度的关联规则也不会太多。</a:t>
            </a:r>
          </a:p>
          <a:p>
            <a:pPr algn="just">
              <a:buFont typeface="Wingdings" panose="05000000000000000000" pitchFamily="2" charset="2"/>
              <a:buChar char="n"/>
            </a:pPr>
            <a:r>
              <a:rPr lang="zh-CN" altLang="en-US" sz="232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实际当中往往要调节支持度阈值使得频繁项集不会太多。</a:t>
            </a:r>
            <a:endPar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endParaRPr lang="zh-CN" altLang="en-US"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6" name="内容占位符 2"/>
          <p:cNvSpPr txBox="1">
            <a:spLocks/>
          </p:cNvSpPr>
          <p:nvPr/>
        </p:nvSpPr>
        <p:spPr>
          <a:xfrm>
            <a:off x="192981" y="1600200"/>
            <a:ext cx="8401050" cy="573785"/>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6.1.4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高可信度关联规则的发现</a:t>
            </a:r>
          </a:p>
        </p:txBody>
      </p:sp>
    </p:spTree>
    <p:extLst>
      <p:ext uri="{BB962C8B-B14F-4D97-AF65-F5344CB8AC3E}">
        <p14:creationId xmlns:p14="http://schemas.microsoft.com/office/powerpoint/2010/main" val="2799481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6.2 </a:t>
            </a:r>
            <a:r>
              <a:rPr lang="zh-CN" altLang="en-US" dirty="0">
                <a:latin typeface="Cambria Math" panose="02040503050406030204" pitchFamily="18" charset="0"/>
                <a:ea typeface="方正卡通简体" panose="03000509000000000000" pitchFamily="65" charset="-122"/>
              </a:rPr>
              <a:t>购物篮及</a:t>
            </a:r>
            <a:r>
              <a:rPr lang="en-US" altLang="zh-CN" dirty="0">
                <a:latin typeface="Cambria Math" panose="02040503050406030204" pitchFamily="18" charset="0"/>
                <a:ea typeface="方正卡通简体" panose="03000509000000000000" pitchFamily="65" charset="-122"/>
              </a:rPr>
              <a:t>A-Priori</a:t>
            </a:r>
            <a:r>
              <a:rPr lang="zh-CN" altLang="en-US" dirty="0">
                <a:latin typeface="Cambria Math" panose="02040503050406030204" pitchFamily="18" charset="0"/>
                <a:ea typeface="方正卡通简体" panose="03000509000000000000" pitchFamily="65" charset="-122"/>
              </a:rPr>
              <a:t>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22</a:t>
            </a:fld>
            <a:endParaRPr lang="en-US"/>
          </a:p>
        </p:txBody>
      </p:sp>
      <p:sp>
        <p:nvSpPr>
          <p:cNvPr id="13" name="内容占位符 2"/>
          <p:cNvSpPr>
            <a:spLocks noGrp="1"/>
          </p:cNvSpPr>
          <p:nvPr>
            <p:ph idx="1"/>
          </p:nvPr>
        </p:nvSpPr>
        <p:spPr>
          <a:xfrm>
            <a:off x="101383" y="2014218"/>
            <a:ext cx="9058275" cy="3800365"/>
          </a:xfrm>
        </p:spPr>
        <p:txBody>
          <a:bodyPr>
            <a:noAutofit/>
          </a:bodyPr>
          <a:lstStyle/>
          <a:p>
            <a:pPr algn="just">
              <a:buFont typeface="Wingdings" panose="05000000000000000000" pitchFamily="2" charset="2"/>
              <a:buChar char="n"/>
            </a:pPr>
            <a:r>
              <a:rPr lang="zh-CN" altLang="en-US"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我们假设购物篮数据会以一个购物篮一个购物篮的方式存在一个文件中。该数据可能存储在</a:t>
            </a:r>
            <a:r>
              <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2.1</a:t>
            </a:r>
            <a:r>
              <a:rPr lang="zh-CN" altLang="en-US"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节提到的分布式文件系统中，而购物篮是文件中包含的对象。</a:t>
            </a:r>
          </a:p>
          <a:p>
            <a:pPr algn="just">
              <a:buFont typeface="Wingdings" panose="05000000000000000000" pitchFamily="2" charset="2"/>
              <a:buChar char="n"/>
            </a:pPr>
            <a:r>
              <a:rPr lang="zh-CN" altLang="en-US" sz="232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当然，上述数据也可能存在一个传统文件中，采用某种字符编码的方式来表示购物篮和篮中的项。</a:t>
            </a:r>
            <a:endParaRPr lang="en-US" altLang="zh-CN" sz="232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lgn="just">
              <a:buNone/>
            </a:pPr>
            <a:r>
              <a:rPr lang="zh-CN" altLang="en-US"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例</a:t>
            </a:r>
            <a:r>
              <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6.4</a:t>
            </a:r>
            <a:r>
              <a:rPr lang="zh-CN" altLang="en-US"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我们可以想象某个文件的头部为</a:t>
            </a:r>
            <a:r>
              <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{23, 456, 1001}{3, 18, 92, 145}{..</a:t>
            </a:r>
            <a:r>
              <a:rPr lang="zh-CN" altLang="en-US"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。这里字符</a:t>
            </a:r>
            <a:r>
              <a:rPr lang="zh-CN" altLang="en-US" sz="232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32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zh-CN" altLang="en-US"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和</a:t>
            </a:r>
            <a:r>
              <a:rPr lang="zh-CN" altLang="en-US" sz="232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32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zh-CN" altLang="en-US"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分别表示一个购物篮的开始和结束。</a:t>
            </a:r>
            <a:endPar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lgn="just">
              <a:buNone/>
            </a:pPr>
            <a:r>
              <a:rPr lang="zh-CN" altLang="en-US"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一个购物篮中的项以整数来表示，它们之间用逗号隔开。</a:t>
            </a:r>
            <a:endPar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lgn="just">
              <a:buNone/>
            </a:pPr>
            <a:r>
              <a:rPr lang="zh-CN" altLang="en-US"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本例中第一个购物篮中包含项</a:t>
            </a:r>
            <a:r>
              <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23 , 456</a:t>
            </a:r>
            <a:r>
              <a:rPr lang="zh-CN" altLang="en-US"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和</a:t>
            </a:r>
            <a:r>
              <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1001</a:t>
            </a:r>
            <a:r>
              <a:rPr lang="zh-CN" altLang="en-US"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，而第二个购物篮中包含</a:t>
            </a:r>
            <a:r>
              <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3 , 18 , 92</a:t>
            </a:r>
            <a:r>
              <a:rPr lang="zh-CN" altLang="en-US"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和</a:t>
            </a:r>
            <a:r>
              <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145</a:t>
            </a:r>
            <a:r>
              <a:rPr lang="zh-CN" altLang="en-US"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a:t>
            </a:r>
            <a:endPar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lgn="just">
              <a:buNone/>
            </a:pPr>
            <a:endParaRPr lang="zh-CN" altLang="en-US"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endPar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endParaRPr lang="zh-CN" altLang="en-US"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6" name="内容占位符 2"/>
          <p:cNvSpPr txBox="1">
            <a:spLocks/>
          </p:cNvSpPr>
          <p:nvPr/>
        </p:nvSpPr>
        <p:spPr>
          <a:xfrm>
            <a:off x="192981" y="1600200"/>
            <a:ext cx="8401050" cy="573785"/>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6.2.1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购物篮数据的表示</a:t>
            </a:r>
          </a:p>
        </p:txBody>
      </p:sp>
    </p:spTree>
    <p:extLst>
      <p:ext uri="{BB962C8B-B14F-4D97-AF65-F5344CB8AC3E}">
        <p14:creationId xmlns:p14="http://schemas.microsoft.com/office/powerpoint/2010/main" val="3160183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6.2 </a:t>
            </a:r>
            <a:r>
              <a:rPr lang="zh-CN" altLang="en-US" dirty="0">
                <a:latin typeface="Cambria Math" panose="02040503050406030204" pitchFamily="18" charset="0"/>
                <a:ea typeface="方正卡通简体" panose="03000509000000000000" pitchFamily="65" charset="-122"/>
              </a:rPr>
              <a:t>购物篮及</a:t>
            </a:r>
            <a:r>
              <a:rPr lang="en-US" altLang="zh-CN" dirty="0">
                <a:latin typeface="Cambria Math" panose="02040503050406030204" pitchFamily="18" charset="0"/>
                <a:ea typeface="方正卡通简体" panose="03000509000000000000" pitchFamily="65" charset="-122"/>
              </a:rPr>
              <a:t>A-Priori</a:t>
            </a:r>
            <a:r>
              <a:rPr lang="zh-CN" altLang="en-US" dirty="0">
                <a:latin typeface="Cambria Math" panose="02040503050406030204" pitchFamily="18" charset="0"/>
                <a:ea typeface="方正卡通简体" panose="03000509000000000000" pitchFamily="65" charset="-122"/>
              </a:rPr>
              <a:t>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23</a:t>
            </a:fld>
            <a:endParaRPr lang="en-US"/>
          </a:p>
        </p:txBody>
      </p:sp>
      <p:sp>
        <p:nvSpPr>
          <p:cNvPr id="13" name="内容占位符 2"/>
          <p:cNvSpPr>
            <a:spLocks noGrp="1"/>
          </p:cNvSpPr>
          <p:nvPr>
            <p:ph idx="1"/>
          </p:nvPr>
        </p:nvSpPr>
        <p:spPr>
          <a:xfrm>
            <a:off x="101383" y="2014218"/>
            <a:ext cx="8890217" cy="3800365"/>
          </a:xfrm>
        </p:spPr>
        <p:txBody>
          <a:bodyPr>
            <a:noAutofit/>
          </a:bodyPr>
          <a:lstStyle/>
          <a:p>
            <a:pPr algn="just">
              <a:buFont typeface="Wingdings" panose="05000000000000000000" pitchFamily="2" charset="2"/>
              <a:buChar char="n"/>
            </a:pPr>
            <a:r>
              <a:rPr lang="zh-CN" altLang="en-US"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我们同时假定，</a:t>
            </a:r>
            <a:r>
              <a:rPr lang="zh-CN" altLang="en-US" sz="2325" b="1"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购物篮组成的文件太大</a:t>
            </a:r>
            <a:r>
              <a:rPr lang="zh-CN" altLang="en-US"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以致在内存无法存放。因此，任何算法的主要时间开销都集中在将购物篮从磁盘读入内存这个过程。一旦一个装满购物篮的磁盘块处于内存时，我们可以对它进行扩展，产生所有规模为</a:t>
            </a:r>
            <a:r>
              <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k</a:t>
            </a:r>
            <a:r>
              <a:rPr lang="zh-CN" altLang="en-US"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的子集。</a:t>
            </a:r>
            <a:endPar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r>
              <a:rPr lang="zh-CN" altLang="en-US" sz="232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由于模型中的一个基本假设是</a:t>
            </a:r>
            <a:r>
              <a:rPr lang="zh-CN" altLang="en-US" sz="2325" b="1"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购物篮的平均规模很小</a:t>
            </a:r>
            <a:r>
              <a:rPr lang="zh-CN" altLang="en-US" sz="232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，所以在内存中产生所有项对所花费的时间会比购物篮的读入时间少很多。</a:t>
            </a:r>
            <a:endParaRPr lang="en-US" altLang="zh-CN" sz="232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r>
              <a:rPr lang="zh-CN" altLang="en-US"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项比较少时，如</a:t>
            </a:r>
            <a:r>
              <a:rPr lang="en-US" altLang="zh-CN"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20</a:t>
            </a:r>
            <a:r>
              <a:rPr lang="zh-CN" altLang="en-US"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可能有</a:t>
            </a:r>
            <a:r>
              <a:rPr lang="en-US" altLang="zh-CN"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20x19/2=190</a:t>
            </a:r>
            <a:r>
              <a:rPr lang="zh-CN" altLang="en-US"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个项对，很容易实现</a:t>
            </a:r>
            <a:endParaRPr lang="en-US" altLang="zh-CN"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r>
              <a:rPr lang="zh-CN" altLang="en-US" sz="232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想要生成的子集越大，那么生成所需要的时间也越长。实际上，对于</a:t>
            </a:r>
            <a:r>
              <a:rPr lang="en-US" altLang="zh-CN" sz="232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n</a:t>
            </a:r>
            <a:r>
              <a:rPr lang="zh-CN" altLang="en-US" sz="232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个项组成的购物篮而言，大小为</a:t>
            </a:r>
            <a:r>
              <a:rPr lang="en-US" altLang="zh-CN" sz="232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k</a:t>
            </a:r>
            <a:r>
              <a:rPr lang="zh-CN" altLang="en-US" sz="232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的所有子集的生成时间大约为</a:t>
            </a:r>
            <a:r>
              <a:rPr lang="en-US" altLang="zh-CN" sz="2325" dirty="0" err="1">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n</a:t>
            </a:r>
            <a:r>
              <a:rPr lang="en-US" altLang="zh-CN" sz="2325" baseline="30000" dirty="0" err="1">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k</a:t>
            </a:r>
            <a:r>
              <a:rPr lang="en-US" altLang="zh-CN" sz="232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/k!</a:t>
            </a:r>
            <a:r>
              <a:rPr lang="zh-CN" altLang="en-US" sz="232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p>
          <a:p>
            <a:pPr algn="just">
              <a:buFont typeface="Wingdings" panose="05000000000000000000" pitchFamily="2" charset="2"/>
              <a:buChar char="n"/>
            </a:pPr>
            <a:endPar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endParaRPr lang="zh-CN" altLang="en-US"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6" name="内容占位符 2"/>
          <p:cNvSpPr txBox="1">
            <a:spLocks/>
          </p:cNvSpPr>
          <p:nvPr/>
        </p:nvSpPr>
        <p:spPr>
          <a:xfrm>
            <a:off x="192981" y="1600200"/>
            <a:ext cx="8401050" cy="573785"/>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6.2.1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购物篮数据的表示</a:t>
            </a:r>
          </a:p>
        </p:txBody>
      </p:sp>
    </p:spTree>
    <p:extLst>
      <p:ext uri="{BB962C8B-B14F-4D97-AF65-F5344CB8AC3E}">
        <p14:creationId xmlns:p14="http://schemas.microsoft.com/office/powerpoint/2010/main" val="3635419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6.2 </a:t>
            </a:r>
            <a:r>
              <a:rPr lang="zh-CN" altLang="en-US" dirty="0">
                <a:latin typeface="Cambria Math" panose="02040503050406030204" pitchFamily="18" charset="0"/>
                <a:ea typeface="方正卡通简体" panose="03000509000000000000" pitchFamily="65" charset="-122"/>
              </a:rPr>
              <a:t>购物篮及</a:t>
            </a:r>
            <a:r>
              <a:rPr lang="en-US" altLang="zh-CN" dirty="0">
                <a:latin typeface="Cambria Math" panose="02040503050406030204" pitchFamily="18" charset="0"/>
                <a:ea typeface="方正卡通简体" panose="03000509000000000000" pitchFamily="65" charset="-122"/>
              </a:rPr>
              <a:t>A-Priori</a:t>
            </a:r>
            <a:r>
              <a:rPr lang="zh-CN" altLang="en-US" dirty="0">
                <a:latin typeface="Cambria Math" panose="02040503050406030204" pitchFamily="18" charset="0"/>
                <a:ea typeface="方正卡通简体" panose="03000509000000000000" pitchFamily="65" charset="-122"/>
              </a:rPr>
              <a:t>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24</a:t>
            </a:fld>
            <a:endParaRPr lang="en-US"/>
          </a:p>
        </p:txBody>
      </p:sp>
      <p:sp>
        <p:nvSpPr>
          <p:cNvPr id="13" name="内容占位符 2"/>
          <p:cNvSpPr>
            <a:spLocks noGrp="1"/>
          </p:cNvSpPr>
          <p:nvPr>
            <p:ph idx="1"/>
          </p:nvPr>
        </p:nvSpPr>
        <p:spPr>
          <a:xfrm>
            <a:off x="101383" y="2014218"/>
            <a:ext cx="8890217" cy="3800365"/>
          </a:xfrm>
        </p:spPr>
        <p:txBody>
          <a:bodyPr>
            <a:noAutofit/>
          </a:bodyPr>
          <a:lstStyle/>
          <a:p>
            <a:pPr algn="just">
              <a:buFont typeface="Wingdings" panose="05000000000000000000" pitchFamily="2" charset="2"/>
              <a:buChar char="n"/>
            </a:pPr>
            <a:r>
              <a:rPr lang="zh-CN" altLang="en-US"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通常情况下，我们往往只需要较小的频繁项集，因此</a:t>
            </a:r>
            <a:r>
              <a:rPr lang="en-US" altLang="zh-CN"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k</a:t>
            </a:r>
            <a:r>
              <a:rPr lang="zh-CN" altLang="en-US"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永远不会超过</a:t>
            </a:r>
            <a:r>
              <a:rPr lang="en-US" altLang="zh-CN"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2</a:t>
            </a:r>
            <a:r>
              <a:rPr lang="zh-CN" altLang="en-US"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或</a:t>
            </a:r>
            <a:r>
              <a:rPr lang="en-US" altLang="zh-CN"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3;</a:t>
            </a:r>
            <a:endParaRPr lang="en-US" altLang="zh-CN"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r>
              <a:rPr lang="zh-CN" altLang="en-US"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当确实需要一个更大的</a:t>
            </a:r>
            <a:r>
              <a:rPr lang="en-US" altLang="zh-CN"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k</a:t>
            </a:r>
            <a:r>
              <a:rPr lang="zh-CN" altLang="en-US"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的项集时，往往可以去掉每个购物篮中不太可能会成为频繁项的那些项，从而保证</a:t>
            </a:r>
            <a:r>
              <a:rPr lang="en-US" altLang="zh-CN"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k</a:t>
            </a:r>
            <a:r>
              <a:rPr lang="zh-CN" altLang="en-US"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增长的同时</a:t>
            </a:r>
            <a:r>
              <a:rPr lang="en-US" altLang="zh-CN"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n</a:t>
            </a:r>
            <a:r>
              <a:rPr lang="zh-CN" altLang="en-US"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却下降</a:t>
            </a:r>
            <a:r>
              <a:rPr lang="zh-CN" altLang="en-US"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a:t>
            </a:r>
            <a:endParaRPr lang="en-US" altLang="zh-CN"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r>
              <a:rPr lang="zh-CN" altLang="en-US" dirty="0">
                <a:solidFill>
                  <a:schemeClr val="accent6">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可以假设每个购物篮上的检查工作时间正比于文件的大小。这样我们就可以通过数据文件每个磁盘块读取的次数来度量频繁项集算法的执行时间。</a:t>
            </a:r>
          </a:p>
          <a:p>
            <a:pPr algn="just">
              <a:buFont typeface="Wingdings" panose="05000000000000000000" pitchFamily="2" charset="2"/>
              <a:buChar char="n"/>
            </a:pPr>
            <a:r>
              <a:rPr lang="zh-CN" altLang="en-US"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算法都可以通过购物篮文件的扫描次数来刻画，它们的执行时间都正比于扫描次数乘以文件的大小。</a:t>
            </a:r>
          </a:p>
          <a:p>
            <a:pPr algn="just">
              <a:buFont typeface="Wingdings" panose="05000000000000000000" pitchFamily="2" charset="2"/>
              <a:buChar char="n"/>
            </a:pPr>
            <a:endParaRPr lang="zh-CN" altLang="en-US" sz="255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endPar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endParaRPr lang="zh-CN" altLang="en-US"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6" name="内容占位符 2"/>
          <p:cNvSpPr txBox="1">
            <a:spLocks/>
          </p:cNvSpPr>
          <p:nvPr/>
        </p:nvSpPr>
        <p:spPr>
          <a:xfrm>
            <a:off x="192981" y="1600200"/>
            <a:ext cx="8401050" cy="573785"/>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6.2.1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购物篮数据的表示</a:t>
            </a:r>
          </a:p>
        </p:txBody>
      </p:sp>
    </p:spTree>
    <p:extLst>
      <p:ext uri="{BB962C8B-B14F-4D97-AF65-F5344CB8AC3E}">
        <p14:creationId xmlns:p14="http://schemas.microsoft.com/office/powerpoint/2010/main" val="2015538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6.2 </a:t>
            </a:r>
            <a:r>
              <a:rPr lang="zh-CN" altLang="en-US" dirty="0">
                <a:latin typeface="Cambria Math" panose="02040503050406030204" pitchFamily="18" charset="0"/>
                <a:ea typeface="方正卡通简体" panose="03000509000000000000" pitchFamily="65" charset="-122"/>
              </a:rPr>
              <a:t>购物篮及</a:t>
            </a:r>
            <a:r>
              <a:rPr lang="en-US" altLang="zh-CN" dirty="0">
                <a:latin typeface="Cambria Math" panose="02040503050406030204" pitchFamily="18" charset="0"/>
                <a:ea typeface="方正卡通简体" panose="03000509000000000000" pitchFamily="65" charset="-122"/>
              </a:rPr>
              <a:t>A-Priori</a:t>
            </a:r>
            <a:r>
              <a:rPr lang="zh-CN" altLang="en-US" dirty="0">
                <a:latin typeface="Cambria Math" panose="02040503050406030204" pitchFamily="18" charset="0"/>
                <a:ea typeface="方正卡通简体" panose="03000509000000000000" pitchFamily="65" charset="-122"/>
              </a:rPr>
              <a:t>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25</a:t>
            </a:fld>
            <a:endParaRPr lang="en-US"/>
          </a:p>
        </p:txBody>
      </p:sp>
      <p:sp>
        <p:nvSpPr>
          <p:cNvPr id="13" name="内容占位符 2"/>
          <p:cNvSpPr>
            <a:spLocks noGrp="1"/>
          </p:cNvSpPr>
          <p:nvPr>
            <p:ph idx="1"/>
          </p:nvPr>
        </p:nvSpPr>
        <p:spPr>
          <a:xfrm>
            <a:off x="101383" y="2014218"/>
            <a:ext cx="9058275" cy="3800365"/>
          </a:xfrm>
        </p:spPr>
        <p:txBody>
          <a:bodyPr>
            <a:noAutofit/>
          </a:bodyPr>
          <a:lstStyle/>
          <a:p>
            <a:pPr algn="just">
              <a:buFont typeface="Wingdings" panose="05000000000000000000" pitchFamily="2" charset="2"/>
              <a:buChar char="n"/>
            </a:pPr>
            <a:r>
              <a:rPr lang="zh-CN" altLang="en-US" sz="232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当对数据进行一遍扫描时，所有的频繁项集算法要求我们必须要在内存中维护很多不同的计数值。例如，我们必须要记录每两个项在购物篮中的共现次数。</a:t>
            </a:r>
          </a:p>
          <a:p>
            <a:pPr algn="just">
              <a:buFont typeface="Wingdings" panose="05000000000000000000" pitchFamily="2" charset="2"/>
              <a:buChar char="n"/>
            </a:pPr>
            <a:r>
              <a:rPr lang="zh-CN" altLang="en-US"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如果没有足够的内存来存放这些数字，那么随机对其中的一个数字加一都很可能需要将一个页面从磁盘载入内存。如果那样的话，算法就会发生内存抖动现象，从而运行速度可能会比从内存中直接找到这些数字慢好几个数量级。由此得出的结论就是，我们不能对不能放入内存中的任何对象进行计数。</a:t>
            </a:r>
          </a:p>
          <a:p>
            <a:pPr algn="just">
              <a:buFont typeface="Wingdings" panose="05000000000000000000" pitchFamily="2" charset="2"/>
              <a:buChar char="n"/>
            </a:pPr>
            <a:r>
              <a:rPr lang="zh-CN" altLang="en-US" sz="2325"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因此，每个算法必须有个能处理的项数目的上限。</a:t>
            </a:r>
            <a:endParaRPr lang="zh-CN" altLang="en-US" sz="2550"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endPar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endParaRPr lang="zh-CN" altLang="en-US"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6" name="内容占位符 2"/>
          <p:cNvSpPr txBox="1">
            <a:spLocks/>
          </p:cNvSpPr>
          <p:nvPr/>
        </p:nvSpPr>
        <p:spPr>
          <a:xfrm>
            <a:off x="192981" y="1600200"/>
            <a:ext cx="8401050" cy="573785"/>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6.2.2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项集计数中的内存使用</a:t>
            </a:r>
          </a:p>
        </p:txBody>
      </p:sp>
    </p:spTree>
    <p:extLst>
      <p:ext uri="{BB962C8B-B14F-4D97-AF65-F5344CB8AC3E}">
        <p14:creationId xmlns:p14="http://schemas.microsoft.com/office/powerpoint/2010/main" val="629862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6.2 </a:t>
            </a:r>
            <a:r>
              <a:rPr lang="zh-CN" altLang="en-US" dirty="0">
                <a:latin typeface="Cambria Math" panose="02040503050406030204" pitchFamily="18" charset="0"/>
                <a:ea typeface="方正卡通简体" panose="03000509000000000000" pitchFamily="65" charset="-122"/>
              </a:rPr>
              <a:t>购物篮及</a:t>
            </a:r>
            <a:r>
              <a:rPr lang="en-US" altLang="zh-CN" dirty="0">
                <a:latin typeface="Cambria Math" panose="02040503050406030204" pitchFamily="18" charset="0"/>
                <a:ea typeface="方正卡通简体" panose="03000509000000000000" pitchFamily="65" charset="-122"/>
              </a:rPr>
              <a:t>A-Priori</a:t>
            </a:r>
            <a:r>
              <a:rPr lang="zh-CN" altLang="en-US" dirty="0">
                <a:latin typeface="Cambria Math" panose="02040503050406030204" pitchFamily="18" charset="0"/>
                <a:ea typeface="方正卡通简体" panose="03000509000000000000" pitchFamily="65" charset="-122"/>
              </a:rPr>
              <a:t>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26</a:t>
            </a:fld>
            <a:endParaRPr lang="en-US"/>
          </a:p>
        </p:txBody>
      </p:sp>
      <p:sp>
        <p:nvSpPr>
          <p:cNvPr id="13" name="内容占位符 2"/>
          <p:cNvSpPr>
            <a:spLocks noGrp="1"/>
          </p:cNvSpPr>
          <p:nvPr>
            <p:ph idx="1"/>
          </p:nvPr>
        </p:nvSpPr>
        <p:spPr>
          <a:xfrm>
            <a:off x="101383" y="2014218"/>
            <a:ext cx="8928317" cy="3800365"/>
          </a:xfrm>
        </p:spPr>
        <p:txBody>
          <a:bodyPr>
            <a:noAutofit/>
          </a:bodyPr>
          <a:lstStyle/>
          <a:p>
            <a:pPr algn="just">
              <a:buFont typeface="Wingdings" panose="05000000000000000000" pitchFamily="2" charset="2"/>
              <a:buChar char="n"/>
            </a:pPr>
            <a:r>
              <a:rPr lang="zh-CN" altLang="en-US" sz="2325"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每个算法必须有个能处理的项数目的上限。</a:t>
            </a:r>
            <a:endParaRPr lang="en-US" altLang="zh-CN" sz="2325"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lgn="just">
              <a:buNone/>
            </a:pPr>
            <a:r>
              <a:rPr lang="zh-CN" altLang="en-US" sz="2325"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例</a:t>
            </a:r>
            <a:r>
              <a:rPr lang="en-US" altLang="zh-CN" sz="2325"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6.5 </a:t>
            </a:r>
            <a:r>
              <a:rPr lang="zh-CN" altLang="en-US" sz="2325"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假定项的总数目是</a:t>
            </a:r>
            <a:r>
              <a:rPr lang="en-US" altLang="zh-CN" sz="2325"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n</a:t>
            </a:r>
            <a:r>
              <a:rPr lang="zh-CN" altLang="en-US" sz="2325"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，而某个算法必须要计算所有项对的数目。</a:t>
            </a:r>
            <a:endParaRPr lang="en-US" altLang="zh-CN" sz="2325"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lgn="just">
              <a:buNone/>
            </a:pPr>
            <a:r>
              <a:rPr lang="zh-CN" altLang="en-US" sz="2325"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需要存储</a:t>
            </a:r>
            <a:r>
              <a:rPr lang="en-US" altLang="zh-CN" sz="232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n</a:t>
            </a:r>
            <a:r>
              <a:rPr lang="en-US" altLang="zh-CN" sz="2325" baseline="30000"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2</a:t>
            </a:r>
            <a:r>
              <a:rPr lang="en-US" altLang="zh-CN" sz="232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/2</a:t>
            </a:r>
            <a:r>
              <a:rPr lang="zh-CN" altLang="en-US" sz="232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个整数；如果每个整数需要</a:t>
            </a:r>
            <a:r>
              <a:rPr lang="en-US" altLang="zh-CN" sz="232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4</a:t>
            </a:r>
            <a:r>
              <a:rPr lang="zh-CN" altLang="en-US" sz="232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个字节，那么总共需要</a:t>
            </a:r>
            <a:r>
              <a:rPr lang="en-US" altLang="zh-CN" sz="232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2n</a:t>
            </a:r>
            <a:r>
              <a:rPr lang="en-US" altLang="zh-CN" sz="2325" baseline="30000"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2</a:t>
            </a:r>
            <a:r>
              <a:rPr lang="zh-CN" altLang="en-US" sz="232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rPr>
              <a:t>个字节。</a:t>
            </a:r>
            <a:endParaRPr lang="en-US" altLang="zh-CN" sz="2325" dirty="0">
              <a:solidFill>
                <a:srgbClr val="C0000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r>
              <a:rPr lang="en-US" altLang="zh-CN" sz="2325"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如果计算机有</a:t>
            </a:r>
            <a:r>
              <a:rPr lang="en-US" altLang="zh-CN"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2GB=2</a:t>
            </a:r>
            <a:r>
              <a:rPr lang="en-US" altLang="zh-CN" sz="2325" baseline="300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31</a:t>
            </a:r>
            <a:r>
              <a:rPr lang="zh-CN" altLang="en-US"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字节内存，那么就要求</a:t>
            </a:r>
            <a:r>
              <a:rPr lang="en-US" altLang="zh-CN"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n</a:t>
            </a:r>
            <a:r>
              <a:rPr lang="zh-CN" altLang="en-US"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2</a:t>
            </a:r>
            <a:r>
              <a:rPr lang="en-US" altLang="zh-CN" sz="2325" baseline="300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15</a:t>
            </a:r>
            <a:r>
              <a:rPr lang="zh-CN" altLang="en-US"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n&lt;33000;</a:t>
            </a:r>
          </a:p>
          <a:p>
            <a:pPr algn="just">
              <a:buFont typeface="Wingdings" panose="05000000000000000000" pitchFamily="2" charset="2"/>
              <a:buChar char="n"/>
            </a:pPr>
            <a:r>
              <a:rPr lang="en-US" altLang="zh-CN" sz="2550"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550" dirty="0">
                <a:solidFill>
                  <a:srgbClr val="0000FF"/>
                </a:solidFill>
                <a:latin typeface="Cambria Math" panose="02040503050406030204" pitchFamily="18" charset="0"/>
                <a:ea typeface="方正卡通简体" panose="03000509000000000000" pitchFamily="65" charset="-122"/>
                <a:cs typeface="萝莉体 第二版" panose="02000500000000000000" pitchFamily="2" charset="-122"/>
              </a:rPr>
              <a:t>对项对</a:t>
            </a:r>
            <a:r>
              <a:rPr lang="en-US" altLang="zh-CN" sz="2550" dirty="0">
                <a:solidFill>
                  <a:srgbClr val="0000FF"/>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550" dirty="0" err="1">
                <a:solidFill>
                  <a:srgbClr val="0000FF"/>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en-US" altLang="zh-CN" sz="2550" dirty="0">
                <a:solidFill>
                  <a:srgbClr val="0000FF"/>
                </a:solidFill>
                <a:latin typeface="Cambria Math" panose="02040503050406030204" pitchFamily="18" charset="0"/>
                <a:ea typeface="方正卡通简体" panose="03000509000000000000" pitchFamily="65" charset="-122"/>
                <a:cs typeface="萝莉体 第二版" panose="02000500000000000000" pitchFamily="2" charset="-122"/>
              </a:rPr>
              <a:t>, j}</a:t>
            </a:r>
            <a:r>
              <a:rPr lang="zh-CN" altLang="en-US" sz="2550" dirty="0">
                <a:solidFill>
                  <a:srgbClr val="0000FF"/>
                </a:solidFill>
                <a:latin typeface="Cambria Math" panose="02040503050406030204" pitchFamily="18" charset="0"/>
                <a:ea typeface="方正卡通简体" panose="03000509000000000000" pitchFamily="65" charset="-122"/>
                <a:cs typeface="萝莉体 第二版" panose="02000500000000000000" pitchFamily="2" charset="-122"/>
              </a:rPr>
              <a:t>计数并非易事，</a:t>
            </a:r>
            <a:r>
              <a:rPr lang="en-US" altLang="zh-CN" sz="2550" dirty="0" err="1">
                <a:solidFill>
                  <a:srgbClr val="0000FF"/>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en-US" altLang="zh-CN" sz="2550" dirty="0">
                <a:solidFill>
                  <a:srgbClr val="0000FF"/>
                </a:solidFill>
                <a:latin typeface="Cambria Math" panose="02040503050406030204" pitchFamily="18" charset="0"/>
                <a:ea typeface="方正卡通简体" panose="03000509000000000000" pitchFamily="65" charset="-122"/>
                <a:cs typeface="萝莉体 第二版" panose="02000500000000000000" pitchFamily="2" charset="-122"/>
              </a:rPr>
              <a:t>, j</a:t>
            </a:r>
            <a:r>
              <a:rPr lang="zh-CN" altLang="en-US" sz="2550" dirty="0">
                <a:solidFill>
                  <a:srgbClr val="0000FF"/>
                </a:solidFill>
                <a:latin typeface="Cambria Math" panose="02040503050406030204" pitchFamily="18" charset="0"/>
                <a:ea typeface="方正卡通简体" panose="03000509000000000000" pitchFamily="65" charset="-122"/>
                <a:cs typeface="萝莉体 第二版" panose="02000500000000000000" pitchFamily="2" charset="-122"/>
              </a:rPr>
              <a:t>可能是字符串。</a:t>
            </a:r>
            <a:endParaRPr lang="en-US" altLang="zh-CN" sz="2550" dirty="0">
              <a:solidFill>
                <a:srgbClr val="0000FF"/>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r>
              <a:rPr lang="en-US" altLang="zh-CN" sz="255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55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可以用</a:t>
            </a:r>
            <a:r>
              <a:rPr lang="en-US" altLang="zh-CN" sz="255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hash</a:t>
            </a:r>
            <a:r>
              <a:rPr lang="zh-CN" altLang="en-US" sz="255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从文件内容转成整数。</a:t>
            </a:r>
            <a:endParaRPr lang="zh-CN" altLang="en-US" sz="2550"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endPar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endParaRPr lang="zh-CN" altLang="en-US"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6" name="内容占位符 2"/>
          <p:cNvSpPr txBox="1">
            <a:spLocks/>
          </p:cNvSpPr>
          <p:nvPr/>
        </p:nvSpPr>
        <p:spPr>
          <a:xfrm>
            <a:off x="192981" y="1600200"/>
            <a:ext cx="8401050" cy="573785"/>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6.2.2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项集计数中的内存使用</a:t>
            </a:r>
          </a:p>
        </p:txBody>
      </p:sp>
    </p:spTree>
    <p:extLst>
      <p:ext uri="{BB962C8B-B14F-4D97-AF65-F5344CB8AC3E}">
        <p14:creationId xmlns:p14="http://schemas.microsoft.com/office/powerpoint/2010/main" val="3112965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6.2 </a:t>
            </a:r>
            <a:r>
              <a:rPr lang="zh-CN" altLang="en-US" dirty="0">
                <a:latin typeface="Cambria Math" panose="02040503050406030204" pitchFamily="18" charset="0"/>
                <a:ea typeface="方正卡通简体" panose="03000509000000000000" pitchFamily="65" charset="-122"/>
              </a:rPr>
              <a:t>购物篮及</a:t>
            </a:r>
            <a:r>
              <a:rPr lang="en-US" altLang="zh-CN" dirty="0">
                <a:latin typeface="Cambria Math" panose="02040503050406030204" pitchFamily="18" charset="0"/>
                <a:ea typeface="方正卡通简体" panose="03000509000000000000" pitchFamily="65" charset="-122"/>
              </a:rPr>
              <a:t>A-Priori</a:t>
            </a:r>
            <a:r>
              <a:rPr lang="zh-CN" altLang="en-US" dirty="0">
                <a:latin typeface="Cambria Math" panose="02040503050406030204" pitchFamily="18" charset="0"/>
                <a:ea typeface="方正卡通简体" panose="03000509000000000000" pitchFamily="65" charset="-122"/>
              </a:rPr>
              <a:t>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27</a:t>
            </a:fld>
            <a:endParaRPr lang="en-US"/>
          </a:p>
        </p:txBody>
      </p:sp>
      <p:sp>
        <p:nvSpPr>
          <p:cNvPr id="13" name="内容占位符 2"/>
          <p:cNvSpPr>
            <a:spLocks noGrp="1"/>
          </p:cNvSpPr>
          <p:nvPr>
            <p:ph idx="1"/>
          </p:nvPr>
        </p:nvSpPr>
        <p:spPr>
          <a:xfrm>
            <a:off x="101383" y="2014218"/>
            <a:ext cx="8928317" cy="3800365"/>
          </a:xfrm>
        </p:spPr>
        <p:txBody>
          <a:bodyPr>
            <a:noAutofit/>
          </a:bodyPr>
          <a:lstStyle/>
          <a:p>
            <a:pPr algn="just">
              <a:buFont typeface="Wingdings" panose="05000000000000000000" pitchFamily="2" charset="2"/>
              <a:buChar char="n"/>
            </a:pPr>
            <a:r>
              <a:rPr lang="zh-CN" altLang="en-US" sz="2325"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三角矩阵方法</a:t>
            </a:r>
            <a:endParaRPr lang="en-US" altLang="zh-CN" sz="2325"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lgn="just">
              <a:buNone/>
            </a:pPr>
            <a:r>
              <a:rPr lang="zh-CN" altLang="en-US"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将项都编码成整数后，我们仍然会遇到对</a:t>
            </a:r>
            <a:r>
              <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325" dirty="0" err="1">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zh-CN" altLang="en-US"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j}</a:t>
            </a:r>
            <a:r>
              <a:rPr lang="zh-CN" altLang="en-US"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计数的问题。</a:t>
            </a:r>
            <a:endPar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p"/>
            </a:pPr>
            <a:r>
              <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例如：</a:t>
            </a:r>
            <a:r>
              <a:rPr lang="en-US" altLang="zh-CN" sz="2325" dirty="0" err="1">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en-US" altLang="zh-CN"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&lt;j,</a:t>
            </a:r>
            <a:r>
              <a:rPr lang="zh-CN" altLang="en-US"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且仅使用二维数组</a:t>
            </a:r>
            <a:r>
              <a:rPr lang="en-US" altLang="zh-CN"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a:t>
            </a:r>
            <a:r>
              <a:rPr lang="zh-CN" altLang="en-US"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中的元素</a:t>
            </a:r>
            <a:r>
              <a:rPr lang="en-US" altLang="zh-CN"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a:t>
            </a:r>
            <a:r>
              <a:rPr lang="en-US" altLang="zh-CN" sz="2325" dirty="0" err="1">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en-US" altLang="zh-CN"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j]</a:t>
            </a:r>
            <a:r>
              <a:rPr lang="zh-CN" altLang="en-US"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来存放计数结果</a:t>
            </a:r>
            <a:r>
              <a:rPr lang="en-US" altLang="zh-CN"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p>
          <a:p>
            <a:pPr algn="just">
              <a:buFont typeface="Wingdings" panose="05000000000000000000" pitchFamily="2" charset="2"/>
              <a:buChar char="p"/>
            </a:pPr>
            <a:r>
              <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32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一半元素没有使用 （指针对存储矩阵而言）</a:t>
            </a:r>
            <a:endParaRPr lang="en-US" altLang="zh-CN" sz="232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p"/>
            </a:pPr>
            <a:r>
              <a:rPr lang="zh-CN" altLang="en-US" sz="232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一维的三角数组</a:t>
            </a:r>
            <a:r>
              <a:rPr lang="en-US" altLang="zh-CN" sz="232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(triangular array )</a:t>
            </a:r>
          </a:p>
          <a:p>
            <a:pPr algn="just">
              <a:buFont typeface="Wingdings" panose="05000000000000000000" pitchFamily="2" charset="2"/>
              <a:buChar char="p"/>
            </a:pPr>
            <a:r>
              <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325" dirty="0">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rPr>
              <a:t>存放用字典的方式，已知</a:t>
            </a:r>
            <a:r>
              <a:rPr lang="en-US" altLang="zh-CN" sz="2325" dirty="0">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rPr>
              <a:t>n</a:t>
            </a:r>
            <a:r>
              <a:rPr lang="zh-CN" altLang="en-US" sz="2325" dirty="0">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rPr>
              <a:t>：</a:t>
            </a:r>
            <a:endParaRPr lang="en-US" altLang="zh-CN" sz="2325" dirty="0">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lgn="just">
              <a:buNone/>
            </a:pPr>
            <a:r>
              <a:rPr lang="en-US" altLang="zh-CN" sz="2325" dirty="0">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rPr>
              <a:t>  {1,2}, {1,3},…, {2,3}, {2,4}, …, {n-2,n-1}, {n-1,n}</a:t>
            </a:r>
            <a:endParaRPr lang="zh-CN" altLang="en-US" sz="2325" dirty="0">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p"/>
            </a:pPr>
            <a:endPar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endParaRPr lang="zh-CN" altLang="en-US"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6" name="内容占位符 2"/>
          <p:cNvSpPr txBox="1">
            <a:spLocks/>
          </p:cNvSpPr>
          <p:nvPr/>
        </p:nvSpPr>
        <p:spPr>
          <a:xfrm>
            <a:off x="192981" y="1600200"/>
            <a:ext cx="8401050" cy="573785"/>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6.2.2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项集计数中的内存使用</a:t>
            </a:r>
          </a:p>
        </p:txBody>
      </p:sp>
    </p:spTree>
    <p:extLst>
      <p:ext uri="{BB962C8B-B14F-4D97-AF65-F5344CB8AC3E}">
        <p14:creationId xmlns:p14="http://schemas.microsoft.com/office/powerpoint/2010/main" val="596090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6.2 </a:t>
            </a:r>
            <a:r>
              <a:rPr lang="zh-CN" altLang="en-US" dirty="0">
                <a:latin typeface="Cambria Math" panose="02040503050406030204" pitchFamily="18" charset="0"/>
                <a:ea typeface="方正卡通简体" panose="03000509000000000000" pitchFamily="65" charset="-122"/>
              </a:rPr>
              <a:t>购物篮及</a:t>
            </a:r>
            <a:r>
              <a:rPr lang="en-US" altLang="zh-CN" dirty="0">
                <a:latin typeface="Cambria Math" panose="02040503050406030204" pitchFamily="18" charset="0"/>
                <a:ea typeface="方正卡通简体" panose="03000509000000000000" pitchFamily="65" charset="-122"/>
              </a:rPr>
              <a:t>A-Priori</a:t>
            </a:r>
            <a:r>
              <a:rPr lang="zh-CN" altLang="en-US" dirty="0">
                <a:latin typeface="Cambria Math" panose="02040503050406030204" pitchFamily="18" charset="0"/>
                <a:ea typeface="方正卡通简体" panose="03000509000000000000" pitchFamily="65" charset="-122"/>
              </a:rPr>
              <a:t>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28</a:t>
            </a:fld>
            <a:endParaRPr lang="en-US"/>
          </a:p>
        </p:txBody>
      </p:sp>
      <p:sp>
        <p:nvSpPr>
          <p:cNvPr id="13" name="内容占位符 2"/>
          <p:cNvSpPr>
            <a:spLocks noGrp="1"/>
          </p:cNvSpPr>
          <p:nvPr>
            <p:ph idx="1"/>
          </p:nvPr>
        </p:nvSpPr>
        <p:spPr>
          <a:xfrm>
            <a:off x="101383" y="2014218"/>
            <a:ext cx="8928317" cy="3800365"/>
          </a:xfrm>
        </p:spPr>
        <p:txBody>
          <a:bodyPr>
            <a:noAutofit/>
          </a:bodyPr>
          <a:lstStyle/>
          <a:p>
            <a:pPr algn="just">
              <a:buFont typeface="Wingdings" panose="05000000000000000000" pitchFamily="2" charset="2"/>
              <a:buChar char="n"/>
            </a:pPr>
            <a:r>
              <a:rPr lang="zh-CN" altLang="en-US" sz="2325"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三元组方法 （类似于稀疏矩阵）</a:t>
            </a:r>
            <a:endParaRPr lang="en-US" altLang="zh-CN" sz="2325"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lgn="just">
              <a:buNone/>
            </a:pPr>
            <a:r>
              <a:rPr lang="zh-CN" altLang="en-US"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将项都编码成整数后</a:t>
            </a:r>
            <a:endParaRPr lang="en-US" altLang="zh-CN"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p"/>
            </a:pPr>
            <a:r>
              <a:rPr lang="zh-CN" altLang="en-US" sz="2325" dirty="0">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rPr>
              <a:t>我们可以将计数值以三元组</a:t>
            </a:r>
            <a:r>
              <a:rPr lang="en-US" altLang="zh-CN" sz="2325" dirty="0">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325" dirty="0" err="1">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en-US" altLang="zh-CN" sz="2325" dirty="0">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rPr>
              <a:t>, j, c]</a:t>
            </a:r>
            <a:r>
              <a:rPr lang="zh-CN" altLang="en-US" sz="2325" dirty="0">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rPr>
              <a:t>的方式来存储，即</a:t>
            </a:r>
            <a:r>
              <a:rPr lang="en-US" altLang="zh-CN" sz="2325" dirty="0">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325" dirty="0" err="1">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en-US" altLang="zh-CN" sz="2325" dirty="0">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rPr>
              <a:t>, j}</a:t>
            </a:r>
            <a:r>
              <a:rPr lang="zh-CN" altLang="en-US" sz="2325" dirty="0">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rPr>
              <a:t>对的计数值为</a:t>
            </a:r>
            <a:r>
              <a:rPr lang="en-US" altLang="zh-CN" sz="2325" dirty="0">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rPr>
              <a:t>c</a:t>
            </a:r>
            <a:r>
              <a:rPr lang="zh-CN" altLang="en-US" sz="2325" dirty="0">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rPr>
              <a:t>，其中</a:t>
            </a:r>
            <a:r>
              <a:rPr lang="en-US" altLang="zh-CN" sz="2325" dirty="0" err="1">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en-US" altLang="zh-CN" sz="2325" dirty="0">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rPr>
              <a:t>&lt;j</a:t>
            </a:r>
            <a:r>
              <a:rPr lang="zh-CN" altLang="en-US" sz="2325" dirty="0">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rPr>
              <a:t>。</a:t>
            </a:r>
          </a:p>
          <a:p>
            <a:pPr algn="just">
              <a:buFont typeface="Wingdings" panose="05000000000000000000" pitchFamily="2" charset="2"/>
              <a:buChar char="p"/>
            </a:pPr>
            <a:r>
              <a:rPr lang="zh-CN" altLang="en-US"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我们可以采用类似哈希表的数据结构，其中</a:t>
            </a:r>
            <a:r>
              <a:rPr lang="en-US" altLang="zh-CN" sz="2325" dirty="0" err="1">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zh-CN" altLang="en-US"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和</a:t>
            </a:r>
            <a:r>
              <a:rPr lang="en-US" altLang="zh-CN"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j</a:t>
            </a:r>
            <a:r>
              <a:rPr lang="zh-CN" altLang="en-US"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是搜索键值，这样就能够确定对于给定的</a:t>
            </a:r>
            <a:r>
              <a:rPr lang="en-US" altLang="zh-CN" sz="2325" dirty="0" err="1">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zh-CN" altLang="en-US"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和</a:t>
            </a:r>
            <a:r>
              <a:rPr lang="en-US" altLang="zh-CN"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j</a:t>
            </a:r>
            <a:r>
              <a:rPr lang="zh-CN" altLang="en-US"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是否存在对应的三元组。</a:t>
            </a:r>
            <a:endParaRPr lang="en-US" altLang="zh-CN"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p"/>
            </a:pPr>
            <a:r>
              <a:rPr lang="zh-CN" altLang="en-US" sz="2325" dirty="0">
                <a:solidFill>
                  <a:srgbClr val="7030A0"/>
                </a:solidFill>
                <a:latin typeface="Cambria Math" panose="02040503050406030204" pitchFamily="18" charset="0"/>
                <a:ea typeface="方正卡通简体" panose="03000509000000000000" pitchFamily="65" charset="-122"/>
                <a:cs typeface="萝莉体 第二版" panose="02000500000000000000" pitchFamily="2" charset="-122"/>
              </a:rPr>
              <a:t>如果是，则快速定位。这种方式我们称为存储数值的三元组方式</a:t>
            </a:r>
            <a:r>
              <a:rPr lang="en-US" altLang="zh-CN" sz="2325" dirty="0">
                <a:solidFill>
                  <a:srgbClr val="7030A0"/>
                </a:solidFill>
                <a:latin typeface="Cambria Math" panose="02040503050406030204" pitchFamily="18" charset="0"/>
                <a:ea typeface="方正卡通简体" panose="03000509000000000000" pitchFamily="65" charset="-122"/>
                <a:cs typeface="萝莉体 第二版" panose="02000500000000000000" pitchFamily="2" charset="-122"/>
              </a:rPr>
              <a:t>(triples method)</a:t>
            </a:r>
            <a:r>
              <a:rPr lang="zh-CN" altLang="en-US" sz="2325" dirty="0">
                <a:solidFill>
                  <a:srgbClr val="7030A0"/>
                </a:solidFill>
                <a:latin typeface="Cambria Math" panose="02040503050406030204" pitchFamily="18" charset="0"/>
                <a:ea typeface="方正卡通简体" panose="03000509000000000000" pitchFamily="65" charset="-122"/>
                <a:cs typeface="萝莉体 第二版" panose="02000500000000000000" pitchFamily="2" charset="-122"/>
              </a:rPr>
              <a:t>。</a:t>
            </a:r>
            <a:endParaRPr lang="en-US" altLang="zh-CN" sz="2325" dirty="0">
              <a:solidFill>
                <a:srgbClr val="7030A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p"/>
            </a:pPr>
            <a:r>
              <a:rPr lang="zh-CN" altLang="en-US" sz="232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购物篮的数目很大，项的分布往往会很不均匀以至于使用三元组方式仍然更好。 （稀疏矩阵存储）</a:t>
            </a:r>
            <a:endParaRPr lang="en-US" altLang="zh-CN" sz="232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6" name="内容占位符 2"/>
          <p:cNvSpPr txBox="1">
            <a:spLocks/>
          </p:cNvSpPr>
          <p:nvPr/>
        </p:nvSpPr>
        <p:spPr>
          <a:xfrm>
            <a:off x="192981" y="1600200"/>
            <a:ext cx="8401050" cy="573785"/>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6.2.2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项集计数中的内存使用</a:t>
            </a:r>
          </a:p>
        </p:txBody>
      </p:sp>
    </p:spTree>
    <p:extLst>
      <p:ext uri="{BB962C8B-B14F-4D97-AF65-F5344CB8AC3E}">
        <p14:creationId xmlns:p14="http://schemas.microsoft.com/office/powerpoint/2010/main" val="450165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6.2 </a:t>
            </a:r>
            <a:r>
              <a:rPr lang="zh-CN" altLang="en-US" dirty="0">
                <a:latin typeface="Cambria Math" panose="02040503050406030204" pitchFamily="18" charset="0"/>
                <a:ea typeface="方正卡通简体" panose="03000509000000000000" pitchFamily="65" charset="-122"/>
              </a:rPr>
              <a:t>购物篮及</a:t>
            </a:r>
            <a:r>
              <a:rPr lang="en-US" altLang="zh-CN" dirty="0">
                <a:latin typeface="Cambria Math" panose="02040503050406030204" pitchFamily="18" charset="0"/>
                <a:ea typeface="方正卡通简体" panose="03000509000000000000" pitchFamily="65" charset="-122"/>
              </a:rPr>
              <a:t>A-Priori</a:t>
            </a:r>
            <a:r>
              <a:rPr lang="zh-CN" altLang="en-US" dirty="0">
                <a:latin typeface="Cambria Math" panose="02040503050406030204" pitchFamily="18" charset="0"/>
                <a:ea typeface="方正卡通简体" panose="03000509000000000000" pitchFamily="65" charset="-122"/>
              </a:rPr>
              <a:t>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29</a:t>
            </a:fld>
            <a:endParaRPr lang="en-US"/>
          </a:p>
        </p:txBody>
      </p:sp>
      <p:sp>
        <p:nvSpPr>
          <p:cNvPr id="13" name="内容占位符 2"/>
          <p:cNvSpPr>
            <a:spLocks noGrp="1"/>
          </p:cNvSpPr>
          <p:nvPr>
            <p:ph idx="1"/>
          </p:nvPr>
        </p:nvSpPr>
        <p:spPr>
          <a:xfrm>
            <a:off x="101383" y="2014218"/>
            <a:ext cx="8928317" cy="3800365"/>
          </a:xfrm>
        </p:spPr>
        <p:txBody>
          <a:bodyPr>
            <a:noAutofit/>
          </a:bodyPr>
          <a:lstStyle/>
          <a:p>
            <a:pPr algn="just">
              <a:buFont typeface="Wingdings" panose="05000000000000000000" pitchFamily="2" charset="2"/>
              <a:buChar char="n"/>
            </a:pPr>
            <a:r>
              <a:rPr lang="en-US" altLang="zh-CN" sz="232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A-priori</a:t>
            </a:r>
            <a:r>
              <a:rPr lang="zh-CN" altLang="en-US" sz="232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算法的高效性主要归功于某个观察结果，即项集的单调性</a:t>
            </a:r>
            <a:r>
              <a:rPr lang="en-US" altLang="zh-CN" sz="232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325" dirty="0" err="1">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monotanicity</a:t>
            </a:r>
            <a:r>
              <a:rPr lang="en-US" altLang="zh-CN" sz="232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p>
          <a:p>
            <a:pPr marL="89154" indent="0" algn="just">
              <a:buNone/>
            </a:pPr>
            <a:endParaRPr lang="en-US" altLang="zh-CN" sz="232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lgn="just">
              <a:buNone/>
            </a:pPr>
            <a:r>
              <a:rPr lang="en-US" altLang="zh-CN" sz="232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32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如果项集</a:t>
            </a:r>
            <a:r>
              <a:rPr lang="en-US" altLang="zh-CN" sz="232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zh-CN" altLang="en-US" sz="232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是频繁的，那么其所有的子集都是频繁的。</a:t>
            </a:r>
            <a:endParaRPr lang="en-US" altLang="zh-CN" sz="232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lvl="1">
              <a:lnSpc>
                <a:spcPct val="120000"/>
              </a:lnSpc>
            </a:pPr>
            <a:r>
              <a:rPr lang="zh-CN" altLang="en-US" sz="2400" dirty="0">
                <a:solidFill>
                  <a:srgbClr val="FF0000"/>
                </a:solidFill>
              </a:rPr>
              <a:t>频繁项集的子集一定是频繁的</a:t>
            </a:r>
            <a:r>
              <a:rPr lang="en-US" altLang="zh-CN" sz="2400" dirty="0">
                <a:solidFill>
                  <a:srgbClr val="FF0000"/>
                </a:solidFill>
              </a:rPr>
              <a:t>.</a:t>
            </a:r>
          </a:p>
          <a:p>
            <a:pPr lvl="2">
              <a:lnSpc>
                <a:spcPct val="120000"/>
              </a:lnSpc>
            </a:pPr>
            <a:r>
              <a:rPr lang="en-US" altLang="zh-CN" sz="2400" dirty="0"/>
              <a:t>{</a:t>
            </a:r>
            <a:r>
              <a:rPr lang="zh-CN" altLang="en-US" sz="2400" dirty="0"/>
              <a:t>牛奶，面包，可乐</a:t>
            </a:r>
            <a:r>
              <a:rPr lang="en-US" altLang="zh-CN" sz="2400" dirty="0"/>
              <a:t>} </a:t>
            </a:r>
            <a:r>
              <a:rPr lang="zh-CN" altLang="en-US" sz="2400" dirty="0"/>
              <a:t>是频繁的</a:t>
            </a:r>
            <a:r>
              <a:rPr lang="en-US" altLang="zh-CN" sz="2400" dirty="0"/>
              <a:t>  </a:t>
            </a:r>
            <a:r>
              <a:rPr lang="en-US" altLang="zh-CN" sz="2400" dirty="0">
                <a:sym typeface="Wingdings" pitchFamily="2" charset="2"/>
              </a:rPr>
              <a:t> {</a:t>
            </a:r>
            <a:r>
              <a:rPr lang="zh-CN" altLang="en-US" sz="2400" dirty="0">
                <a:sym typeface="Wingdings" pitchFamily="2" charset="2"/>
              </a:rPr>
              <a:t>牛奶，可乐</a:t>
            </a:r>
            <a:r>
              <a:rPr lang="en-US" altLang="zh-CN" sz="2400" dirty="0">
                <a:sym typeface="Wingdings" pitchFamily="2" charset="2"/>
              </a:rPr>
              <a:t>} </a:t>
            </a:r>
            <a:r>
              <a:rPr lang="zh-CN" altLang="en-US" sz="2400" dirty="0">
                <a:sym typeface="Wingdings" pitchFamily="2" charset="2"/>
              </a:rPr>
              <a:t>是频繁的</a:t>
            </a:r>
            <a:endParaRPr lang="en-US" altLang="zh-CN" sz="2400" dirty="0"/>
          </a:p>
          <a:p>
            <a:pPr lvl="1" algn="just">
              <a:lnSpc>
                <a:spcPct val="120000"/>
              </a:lnSpc>
            </a:pPr>
            <a:r>
              <a:rPr lang="zh-CN" altLang="en-US" sz="2400" dirty="0">
                <a:solidFill>
                  <a:srgbClr val="FF0000"/>
                </a:solidFill>
              </a:rPr>
              <a:t>有一个子集不是频繁项集，那它也不可能是频繁项集</a:t>
            </a:r>
            <a:r>
              <a:rPr lang="en-US" altLang="zh-CN" sz="2400" dirty="0">
                <a:solidFill>
                  <a:srgbClr val="FF0000"/>
                </a:solidFill>
              </a:rPr>
              <a:t>.</a:t>
            </a:r>
          </a:p>
          <a:p>
            <a:pPr lvl="2" algn="just">
              <a:lnSpc>
                <a:spcPct val="120000"/>
              </a:lnSpc>
            </a:pPr>
            <a:r>
              <a:rPr lang="en-US" altLang="zh-CN" sz="2400" dirty="0"/>
              <a:t>{</a:t>
            </a:r>
            <a:r>
              <a:rPr lang="zh-CN" altLang="en-US" sz="2400" dirty="0"/>
              <a:t>牛奶</a:t>
            </a:r>
            <a:r>
              <a:rPr lang="en-US" altLang="zh-CN" sz="2400" dirty="0"/>
              <a:t>} </a:t>
            </a:r>
            <a:r>
              <a:rPr lang="zh-CN" altLang="en-US" sz="2400" dirty="0"/>
              <a:t>不是频繁的</a:t>
            </a:r>
            <a:r>
              <a:rPr lang="en-US" altLang="zh-CN" sz="2400" dirty="0"/>
              <a:t> </a:t>
            </a:r>
            <a:r>
              <a:rPr lang="en-US" altLang="zh-CN" sz="2400" dirty="0">
                <a:sym typeface="Wingdings" pitchFamily="2" charset="2"/>
              </a:rPr>
              <a:t> {</a:t>
            </a:r>
            <a:r>
              <a:rPr lang="zh-CN" altLang="en-US" sz="2400" dirty="0">
                <a:sym typeface="Wingdings" pitchFamily="2" charset="2"/>
              </a:rPr>
              <a:t>牛奶，电池</a:t>
            </a:r>
            <a:r>
              <a:rPr lang="en-US" altLang="zh-CN" sz="2400" dirty="0">
                <a:sym typeface="Wingdings" pitchFamily="2" charset="2"/>
              </a:rPr>
              <a:t>} </a:t>
            </a:r>
            <a:r>
              <a:rPr lang="zh-CN" altLang="en-US" sz="2400" dirty="0">
                <a:sym typeface="Wingdings" pitchFamily="2" charset="2"/>
              </a:rPr>
              <a:t>不是频繁的</a:t>
            </a:r>
            <a:endParaRPr lang="en-US" altLang="zh-CN" sz="2400" dirty="0"/>
          </a:p>
          <a:p>
            <a:pPr marL="89154" indent="0" algn="just">
              <a:buNone/>
            </a:pPr>
            <a:endParaRPr lang="en-US" altLang="zh-CN" sz="232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6" name="内容占位符 2"/>
          <p:cNvSpPr txBox="1">
            <a:spLocks/>
          </p:cNvSpPr>
          <p:nvPr/>
        </p:nvSpPr>
        <p:spPr>
          <a:xfrm>
            <a:off x="192981" y="1600200"/>
            <a:ext cx="8401050" cy="573785"/>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6.2.3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项集的单调性</a:t>
            </a:r>
          </a:p>
        </p:txBody>
      </p:sp>
    </p:spTree>
    <p:extLst>
      <p:ext uri="{BB962C8B-B14F-4D97-AF65-F5344CB8AC3E}">
        <p14:creationId xmlns:p14="http://schemas.microsoft.com/office/powerpoint/2010/main" val="366364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什么是频繁项集？</a:t>
            </a:r>
          </a:p>
        </p:txBody>
      </p:sp>
      <p:sp>
        <p:nvSpPr>
          <p:cNvPr id="5" name="灯片编号占位符 4"/>
          <p:cNvSpPr>
            <a:spLocks noGrp="1"/>
          </p:cNvSpPr>
          <p:nvPr>
            <p:ph type="sldNum" sz="quarter" idx="12"/>
          </p:nvPr>
        </p:nvSpPr>
        <p:spPr/>
        <p:txBody>
          <a:bodyPr/>
          <a:lstStyle/>
          <a:p>
            <a:fld id="{19B12225-5612-419B-A8D5-4B8EEE4C217E}" type="slidenum">
              <a:rPr lang="en-US" smtClean="0"/>
              <a:pPr/>
              <a:t>3</a:t>
            </a:fld>
            <a:endParaRPr lang="en-US"/>
          </a:p>
        </p:txBody>
      </p:sp>
      <p:sp>
        <p:nvSpPr>
          <p:cNvPr id="13" name="内容占位符 2"/>
          <p:cNvSpPr>
            <a:spLocks noGrp="1"/>
          </p:cNvSpPr>
          <p:nvPr>
            <p:ph idx="1"/>
          </p:nvPr>
        </p:nvSpPr>
        <p:spPr>
          <a:xfrm>
            <a:off x="171450" y="2200275"/>
            <a:ext cx="8801100" cy="3623310"/>
          </a:xfrm>
        </p:spPr>
        <p:txBody>
          <a:bodyPr>
            <a:normAutofit fontScale="85000" lnSpcReduction="20000"/>
          </a:bodyPr>
          <a:lstStyle/>
          <a:p>
            <a:pPr marL="89154" indent="0">
              <a:lnSpc>
                <a:spcPct val="120000"/>
              </a:lnSpc>
              <a:buNone/>
            </a:pPr>
            <a:r>
              <a:rPr lang="zh-CN" altLang="en-US" sz="2850" dirty="0">
                <a:solidFill>
                  <a:srgbClr val="CC0066"/>
                </a:solidFill>
                <a:latin typeface="方正卡通简体" panose="03000509000000000000" pitchFamily="65" charset="-122"/>
                <a:ea typeface="方正卡通简体" panose="03000509000000000000" pitchFamily="65" charset="-122"/>
                <a:cs typeface="萝莉体 第二版" panose="02000500000000000000" pitchFamily="2" charset="-122"/>
              </a:rPr>
              <a:t>频繁项集</a:t>
            </a:r>
            <a:r>
              <a:rPr lang="zh-CN" altLang="en-US" sz="2850" dirty="0">
                <a:solidFill>
                  <a:schemeClr val="accent4">
                    <a:lumMod val="50000"/>
                  </a:schemeClr>
                </a:solidFill>
                <a:latin typeface="方正卡通简体" panose="03000509000000000000" pitchFamily="65" charset="-122"/>
                <a:ea typeface="方正卡通简体" panose="03000509000000000000" pitchFamily="65" charset="-122"/>
                <a:cs typeface="萝莉体 第二版" panose="02000500000000000000" pitchFamily="2" charset="-122"/>
              </a:rPr>
              <a:t>是数据挖掘研究课题中一个很重要的研究基础，它可以告诉我们在数据集中经常一起出现的变量，为可能的决策提供一些支持。频繁项集挖掘是关联规则、相关性分析、因果关系、序列项集、局部周期性、情节片段等许多重要数据挖掘任务的基础。</a:t>
            </a:r>
          </a:p>
          <a:p>
            <a:pPr marL="89154" indent="0">
              <a:lnSpc>
                <a:spcPct val="120000"/>
              </a:lnSpc>
              <a:buNone/>
            </a:pPr>
            <a:endParaRPr lang="zh-CN" altLang="en-US" sz="2850" dirty="0">
              <a:solidFill>
                <a:srgbClr val="CC0066"/>
              </a:solidFill>
              <a:latin typeface="方正卡通简体" panose="03000509000000000000" pitchFamily="65" charset="-122"/>
              <a:ea typeface="方正卡通简体" panose="03000509000000000000" pitchFamily="65" charset="-122"/>
              <a:cs typeface="萝莉体 第二版" panose="02000500000000000000" pitchFamily="2" charset="-122"/>
            </a:endParaRPr>
          </a:p>
          <a:p>
            <a:pPr marL="89154" indent="0">
              <a:lnSpc>
                <a:spcPct val="120000"/>
              </a:lnSpc>
              <a:buNone/>
            </a:pPr>
            <a:r>
              <a:rPr lang="zh-CN" altLang="en-US" sz="2850" dirty="0">
                <a:solidFill>
                  <a:srgbClr val="CC0066"/>
                </a:solidFill>
                <a:latin typeface="方正卡通简体" panose="03000509000000000000" pitchFamily="65" charset="-122"/>
                <a:ea typeface="方正卡通简体" panose="03000509000000000000" pitchFamily="65" charset="-122"/>
                <a:cs typeface="萝莉体 第二版" panose="02000500000000000000" pitchFamily="2" charset="-122"/>
              </a:rPr>
              <a:t>关联分析</a:t>
            </a:r>
            <a:r>
              <a:rPr lang="zh-CN" altLang="en-US" sz="2850" dirty="0">
                <a:solidFill>
                  <a:schemeClr val="accent2">
                    <a:lumMod val="50000"/>
                  </a:schemeClr>
                </a:solidFill>
                <a:latin typeface="方正卡通简体" panose="03000509000000000000" pitchFamily="65" charset="-122"/>
                <a:ea typeface="方正卡通简体" panose="03000509000000000000" pitchFamily="65" charset="-122"/>
                <a:cs typeface="萝莉体 第二版" panose="02000500000000000000" pitchFamily="2" charset="-122"/>
              </a:rPr>
              <a:t>又称关联挖掘，就是在交易数据、关系数据或其他信息载体中，查找存在于项目集合或对象集合之间的频繁模式、关联、相关性或因果结构。或者说，关联分析是发现交易数据库中不同商品（项）之间的联系。</a:t>
            </a:r>
            <a:endParaRPr lang="en-US" altLang="zh-CN" sz="2850" dirty="0">
              <a:solidFill>
                <a:schemeClr val="accent2">
                  <a:lumMod val="50000"/>
                </a:schemeClr>
              </a:solidFill>
              <a:latin typeface="方正卡通简体" panose="03000509000000000000" pitchFamily="65" charset="-122"/>
              <a:ea typeface="方正卡通简体" panose="03000509000000000000" pitchFamily="65" charset="-122"/>
              <a:cs typeface="萝莉体 第二版" panose="02000500000000000000" pitchFamily="2" charset="-122"/>
            </a:endParaRPr>
          </a:p>
          <a:p>
            <a:pPr marL="89154" indent="0">
              <a:buNone/>
            </a:pPr>
            <a:endParaRPr lang="zh-CN" altLang="en-US" sz="2850" dirty="0">
              <a:solidFill>
                <a:schemeClr val="accent2">
                  <a:lumMod val="5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p:txBody>
      </p:sp>
      <p:sp>
        <p:nvSpPr>
          <p:cNvPr id="6" name="内容占位符 2"/>
          <p:cNvSpPr txBox="1">
            <a:spLocks/>
          </p:cNvSpPr>
          <p:nvPr/>
        </p:nvSpPr>
        <p:spPr>
          <a:xfrm>
            <a:off x="285750" y="1655066"/>
            <a:ext cx="8401050" cy="6286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从概念入手</a:t>
            </a:r>
          </a:p>
        </p:txBody>
      </p:sp>
    </p:spTree>
    <p:extLst>
      <p:ext uri="{BB962C8B-B14F-4D97-AF65-F5344CB8AC3E}">
        <p14:creationId xmlns:p14="http://schemas.microsoft.com/office/powerpoint/2010/main" val="2745088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6.2 </a:t>
            </a:r>
            <a:r>
              <a:rPr lang="zh-CN" altLang="en-US" dirty="0">
                <a:latin typeface="Cambria Math" panose="02040503050406030204" pitchFamily="18" charset="0"/>
                <a:ea typeface="方正卡通简体" panose="03000509000000000000" pitchFamily="65" charset="-122"/>
              </a:rPr>
              <a:t>购物篮及</a:t>
            </a:r>
            <a:r>
              <a:rPr lang="en-US" altLang="zh-CN" dirty="0">
                <a:latin typeface="Cambria Math" panose="02040503050406030204" pitchFamily="18" charset="0"/>
                <a:ea typeface="方正卡通简体" panose="03000509000000000000" pitchFamily="65" charset="-122"/>
              </a:rPr>
              <a:t>A-Priori</a:t>
            </a:r>
            <a:r>
              <a:rPr lang="zh-CN" altLang="en-US" dirty="0">
                <a:latin typeface="Cambria Math" panose="02040503050406030204" pitchFamily="18" charset="0"/>
                <a:ea typeface="方正卡通简体" panose="03000509000000000000" pitchFamily="65" charset="-122"/>
              </a:rPr>
              <a:t>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30</a:t>
            </a:fld>
            <a:endParaRPr lang="en-US"/>
          </a:p>
        </p:txBody>
      </p:sp>
      <p:sp>
        <p:nvSpPr>
          <p:cNvPr id="13" name="内容占位符 2"/>
          <p:cNvSpPr>
            <a:spLocks noGrp="1"/>
          </p:cNvSpPr>
          <p:nvPr>
            <p:ph idx="1"/>
          </p:nvPr>
        </p:nvSpPr>
        <p:spPr>
          <a:xfrm>
            <a:off x="101383" y="2014218"/>
            <a:ext cx="2870417" cy="3800365"/>
          </a:xfrm>
        </p:spPr>
        <p:txBody>
          <a:bodyPr>
            <a:noAutofit/>
          </a:bodyPr>
          <a:lstStyle/>
          <a:p>
            <a:pPr marL="89154" indent="0" algn="just">
              <a:buNone/>
            </a:pPr>
            <a:r>
              <a:rPr lang="zh-CN" altLang="en-US" sz="18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如果项集</a:t>
            </a:r>
            <a:r>
              <a:rPr lang="en-US" altLang="zh-CN" sz="18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zh-CN" altLang="en-US" sz="18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是频繁的，那么其所有的子集都是频繁的。</a:t>
            </a:r>
            <a:endParaRPr lang="en-US" altLang="zh-CN" sz="18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lgn="just">
              <a:buNone/>
            </a:pPr>
            <a:r>
              <a:rPr lang="zh-CN" altLang="en-US" sz="18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单调性也为频繁项集信息的压缩提供了一种表示方法。给定支持度阈值</a:t>
            </a:r>
            <a:r>
              <a:rPr lang="en-US" altLang="zh-CN" sz="18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S</a:t>
            </a:r>
            <a:r>
              <a:rPr lang="zh-CN" altLang="en-US" sz="18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，如果一个频繁项集的超集不再是频繁的，则称该项集为最大频繁项集。</a:t>
            </a:r>
          </a:p>
          <a:p>
            <a:pPr marL="89154" indent="0" algn="just">
              <a:buNone/>
            </a:pPr>
            <a:r>
              <a:rPr lang="zh-CN" altLang="en-US" sz="18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如果仅仅列出所有最大频繁项集，那么我们知道最大频繁项集的所有子集都是频繁的。而除最大频繁项集的子集之外，其他集合都是不频繁的。</a:t>
            </a:r>
          </a:p>
          <a:p>
            <a:pPr marL="89154" indent="0" algn="just">
              <a:buNone/>
            </a:pPr>
            <a:endParaRPr lang="en-US" altLang="zh-CN" sz="20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6" name="内容占位符 2"/>
          <p:cNvSpPr txBox="1">
            <a:spLocks/>
          </p:cNvSpPr>
          <p:nvPr/>
        </p:nvSpPr>
        <p:spPr>
          <a:xfrm>
            <a:off x="77114" y="1547749"/>
            <a:ext cx="8401050" cy="573785"/>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6.2.3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项集的单调性</a:t>
            </a:r>
          </a:p>
        </p:txBody>
      </p:sp>
      <p:sp>
        <p:nvSpPr>
          <p:cNvPr id="7" name="内容占位符 2"/>
          <p:cNvSpPr txBox="1">
            <a:spLocks/>
          </p:cNvSpPr>
          <p:nvPr/>
        </p:nvSpPr>
        <p:spPr>
          <a:xfrm>
            <a:off x="3124200" y="3810000"/>
            <a:ext cx="5744252" cy="2813559"/>
          </a:xfrm>
          <a:prstGeom prst="rect">
            <a:avLst/>
          </a:prstGeom>
        </p:spPr>
        <p:txBody>
          <a:bodyPr vert="horz" lIns="41148" tIns="68580" rtlCol="0">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lgn="just">
              <a:buNone/>
            </a:pPr>
            <a:r>
              <a:rPr lang="zh-CN" altLang="en-US" sz="18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例</a:t>
            </a:r>
            <a:r>
              <a:rPr lang="en-US" altLang="zh-CN" sz="18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6.7 </a:t>
            </a:r>
          </a:p>
          <a:p>
            <a:pPr marL="89154" indent="0" algn="just">
              <a:buNone/>
            </a:pPr>
            <a:r>
              <a:rPr lang="zh-CN" altLang="en-US" sz="1800" dirty="0">
                <a:latin typeface="Cambria Math" panose="02040503050406030204" pitchFamily="18" charset="0"/>
                <a:ea typeface="方正卡通简体" panose="03000509000000000000" pitchFamily="65" charset="-122"/>
                <a:cs typeface="萝莉体 第二版" panose="02000500000000000000" pitchFamily="2" charset="-122"/>
              </a:rPr>
              <a:t>令支持度</a:t>
            </a:r>
            <a:r>
              <a:rPr lang="en-US" altLang="zh-CN" sz="1800" dirty="0">
                <a:latin typeface="Cambria Math" panose="02040503050406030204" pitchFamily="18" charset="0"/>
                <a:ea typeface="方正卡通简体" panose="03000509000000000000" pitchFamily="65" charset="-122"/>
                <a:cs typeface="萝莉体 第二版" panose="02000500000000000000" pitchFamily="2" charset="-122"/>
              </a:rPr>
              <a:t>S=3</a:t>
            </a:r>
            <a:r>
              <a:rPr lang="zh-CN" altLang="en-US" sz="1800" dirty="0">
                <a:latin typeface="Cambria Math" panose="02040503050406030204" pitchFamily="18" charset="0"/>
                <a:ea typeface="方正卡通简体" panose="03000509000000000000" pitchFamily="65" charset="-122"/>
                <a:cs typeface="萝莉体 第二版" panose="02000500000000000000" pitchFamily="2" charset="-122"/>
              </a:rPr>
              <a:t>，上图有</a:t>
            </a:r>
            <a:r>
              <a:rPr lang="en-US" altLang="zh-CN" sz="1800" dirty="0">
                <a:latin typeface="Cambria Math" panose="02040503050406030204" pitchFamily="18" charset="0"/>
                <a:ea typeface="方正卡通简体" panose="03000509000000000000" pitchFamily="65" charset="-122"/>
                <a:cs typeface="萝莉体 第二版" panose="02000500000000000000" pitchFamily="2" charset="-122"/>
              </a:rPr>
              <a:t>5</a:t>
            </a:r>
            <a:r>
              <a:rPr lang="zh-CN" altLang="en-US" sz="1800" dirty="0">
                <a:latin typeface="Cambria Math" panose="02040503050406030204" pitchFamily="18" charset="0"/>
                <a:ea typeface="方正卡通简体" panose="03000509000000000000" pitchFamily="65" charset="-122"/>
                <a:cs typeface="萝莉体 第二版" panose="02000500000000000000" pitchFamily="2" charset="-122"/>
              </a:rPr>
              <a:t>个单元素频繁项集</a:t>
            </a:r>
            <a:r>
              <a:rPr lang="en-US" altLang="zh-CN" sz="1800" dirty="0">
                <a:latin typeface="Cambria Math" panose="02040503050406030204" pitchFamily="18" charset="0"/>
                <a:ea typeface="方正卡通简体" panose="03000509000000000000" pitchFamily="65" charset="-122"/>
                <a:cs typeface="萝莉体 第二版" panose="02000500000000000000" pitchFamily="2" charset="-122"/>
              </a:rPr>
              <a:t>{cat}, {dog}, {a}, {and},{training}</a:t>
            </a:r>
            <a:r>
              <a:rPr lang="zh-CN" altLang="en-US" sz="1800" dirty="0">
                <a:latin typeface="Cambria Math" panose="02040503050406030204" pitchFamily="18" charset="0"/>
                <a:ea typeface="方正卡通简体" panose="03000509000000000000" pitchFamily="65" charset="-122"/>
                <a:cs typeface="萝莉体 第二版" panose="02000500000000000000" pitchFamily="2" charset="-122"/>
              </a:rPr>
              <a:t>，最大频繁项集为</a:t>
            </a:r>
            <a:r>
              <a:rPr lang="en-US" altLang="zh-CN" sz="1800" dirty="0">
                <a:latin typeface="Cambria Math" panose="02040503050406030204" pitchFamily="18" charset="0"/>
                <a:ea typeface="方正卡通简体" panose="03000509000000000000" pitchFamily="65" charset="-122"/>
                <a:cs typeface="萝莉体 第二版" panose="02000500000000000000" pitchFamily="2" charset="-122"/>
              </a:rPr>
              <a:t>{training}</a:t>
            </a:r>
            <a:r>
              <a:rPr lang="zh-CN" altLang="en-US" sz="1800" dirty="0">
                <a:latin typeface="Cambria Math" panose="02040503050406030204" pitchFamily="18" charset="0"/>
                <a:ea typeface="方正卡通简体" panose="03000509000000000000" pitchFamily="65" charset="-122"/>
                <a:cs typeface="萝莉体 第二版" panose="02000500000000000000" pitchFamily="2" charset="-122"/>
              </a:rPr>
              <a:t>。双元素项集</a:t>
            </a:r>
            <a:r>
              <a:rPr lang="en-US" altLang="zh-CN" sz="1800" dirty="0">
                <a:latin typeface="Cambria Math" panose="02040503050406030204" pitchFamily="18" charset="0"/>
                <a:ea typeface="方正卡通简体" panose="03000509000000000000" pitchFamily="65" charset="-122"/>
                <a:cs typeface="萝莉体 第二版" panose="02000500000000000000" pitchFamily="2" charset="-122"/>
              </a:rPr>
              <a:t>{dog, a}</a:t>
            </a:r>
            <a:r>
              <a:rPr lang="zh-CN" altLang="en-US" sz="1800" dirty="0">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1800" dirty="0">
                <a:latin typeface="Cambria Math" panose="02040503050406030204" pitchFamily="18" charset="0"/>
                <a:ea typeface="方正卡通简体" panose="03000509000000000000" pitchFamily="65" charset="-122"/>
                <a:cs typeface="萝莉体 第二版" panose="02000500000000000000" pitchFamily="2" charset="-122"/>
              </a:rPr>
              <a:t>{dog, and}</a:t>
            </a:r>
            <a:r>
              <a:rPr lang="zh-CN" altLang="en-US" sz="1800" dirty="0">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1800" dirty="0">
                <a:latin typeface="Cambria Math" panose="02040503050406030204" pitchFamily="18" charset="0"/>
                <a:ea typeface="方正卡通简体" panose="03000509000000000000" pitchFamily="65" charset="-122"/>
                <a:cs typeface="萝莉体 第二版" panose="02000500000000000000" pitchFamily="2" charset="-122"/>
              </a:rPr>
              <a:t>{dog, cat}</a:t>
            </a:r>
            <a:r>
              <a:rPr lang="zh-CN" altLang="en-US" sz="1800" dirty="0">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1800" dirty="0">
                <a:latin typeface="Cambria Math" panose="02040503050406030204" pitchFamily="18" charset="0"/>
                <a:ea typeface="方正卡通简体" panose="03000509000000000000" pitchFamily="65" charset="-122"/>
                <a:cs typeface="萝莉体 第二版" panose="02000500000000000000" pitchFamily="2" charset="-122"/>
              </a:rPr>
              <a:t>{cat, and}</a:t>
            </a:r>
            <a:r>
              <a:rPr lang="zh-CN" altLang="en-US" sz="1800" dirty="0">
                <a:latin typeface="Cambria Math" panose="02040503050406030204" pitchFamily="18" charset="0"/>
                <a:ea typeface="方正卡通简体" panose="03000509000000000000" pitchFamily="65" charset="-122"/>
                <a:cs typeface="萝莉体 第二版" panose="02000500000000000000" pitchFamily="2" charset="-122"/>
              </a:rPr>
              <a:t>和</a:t>
            </a:r>
            <a:r>
              <a:rPr lang="en-US" altLang="zh-CN" sz="1800" dirty="0">
                <a:latin typeface="Cambria Math" panose="02040503050406030204" pitchFamily="18" charset="0"/>
                <a:ea typeface="方正卡通简体" panose="03000509000000000000" pitchFamily="65" charset="-122"/>
                <a:cs typeface="萝莉体 第二版" panose="02000500000000000000" pitchFamily="2" charset="-122"/>
              </a:rPr>
              <a:t>{cat, a}</a:t>
            </a:r>
            <a:r>
              <a:rPr lang="zh-CN" altLang="en-US" sz="1800" dirty="0">
                <a:latin typeface="Cambria Math" panose="02040503050406030204" pitchFamily="18" charset="0"/>
                <a:ea typeface="方正卡通简体" panose="03000509000000000000" pitchFamily="65" charset="-122"/>
                <a:cs typeface="萝莉体 第二版" panose="02000500000000000000" pitchFamily="2" charset="-122"/>
              </a:rPr>
              <a:t>是频繁的。</a:t>
            </a:r>
          </a:p>
          <a:p>
            <a:pPr marL="89154" indent="0" algn="just">
              <a:buNone/>
            </a:pPr>
            <a:r>
              <a:rPr lang="zh-CN" altLang="en-US" sz="1800" dirty="0">
                <a:latin typeface="Cambria Math" panose="02040503050406030204" pitchFamily="18" charset="0"/>
                <a:ea typeface="方正卡通简体" panose="03000509000000000000" pitchFamily="65" charset="-122"/>
                <a:cs typeface="萝莉体 第二版" panose="02000500000000000000" pitchFamily="2" charset="-122"/>
              </a:rPr>
              <a:t>由于三元素项集</a:t>
            </a:r>
            <a:r>
              <a:rPr lang="en-US" altLang="zh-CN" sz="1800" dirty="0">
                <a:latin typeface="Cambria Math" panose="02040503050406030204" pitchFamily="18" charset="0"/>
                <a:ea typeface="方正卡通简体" panose="03000509000000000000" pitchFamily="65" charset="-122"/>
                <a:cs typeface="萝莉体 第二版" panose="02000500000000000000" pitchFamily="2" charset="-122"/>
              </a:rPr>
              <a:t>{dog, cat, a}</a:t>
            </a:r>
            <a:r>
              <a:rPr lang="zh-CN" altLang="en-US" sz="1800" dirty="0">
                <a:latin typeface="Cambria Math" panose="02040503050406030204" pitchFamily="18" charset="0"/>
                <a:ea typeface="方正卡通简体" panose="03000509000000000000" pitchFamily="65" charset="-122"/>
                <a:cs typeface="萝莉体 第二版" panose="02000500000000000000" pitchFamily="2" charset="-122"/>
              </a:rPr>
              <a:t>是频繁项集，因此</a:t>
            </a:r>
            <a:r>
              <a:rPr lang="en-US" altLang="zh-CN" sz="1800" dirty="0">
                <a:latin typeface="Cambria Math" panose="02040503050406030204" pitchFamily="18" charset="0"/>
                <a:ea typeface="方正卡通简体" panose="03000509000000000000" pitchFamily="65" charset="-122"/>
                <a:cs typeface="萝莉体 第二版" panose="02000500000000000000" pitchFamily="2" charset="-122"/>
              </a:rPr>
              <a:t>{dog, a} ,  {dog, cat}</a:t>
            </a:r>
            <a:r>
              <a:rPr lang="zh-CN" altLang="en-US" sz="1800" dirty="0">
                <a:latin typeface="Cambria Math" panose="02040503050406030204" pitchFamily="18" charset="0"/>
                <a:ea typeface="方正卡通简体" panose="03000509000000000000" pitchFamily="65" charset="-122"/>
                <a:cs typeface="萝莉体 第二版" panose="02000500000000000000" pitchFamily="2" charset="-122"/>
              </a:rPr>
              <a:t>和</a:t>
            </a:r>
            <a:r>
              <a:rPr lang="en-US" altLang="zh-CN" sz="1800" dirty="0">
                <a:latin typeface="Cambria Math" panose="02040503050406030204" pitchFamily="18" charset="0"/>
                <a:ea typeface="方正卡通简体" panose="03000509000000000000" pitchFamily="65" charset="-122"/>
                <a:cs typeface="萝莉体 第二版" panose="02000500000000000000" pitchFamily="2" charset="-122"/>
              </a:rPr>
              <a:t>{cat, a}</a:t>
            </a:r>
            <a:r>
              <a:rPr lang="zh-CN" altLang="en-US" sz="1800" dirty="0">
                <a:latin typeface="Cambria Math" panose="02040503050406030204" pitchFamily="18" charset="0"/>
                <a:ea typeface="方正卡通简体" panose="03000509000000000000" pitchFamily="65" charset="-122"/>
                <a:cs typeface="萝莉体 第二版" panose="02000500000000000000" pitchFamily="2" charset="-122"/>
              </a:rPr>
              <a:t>不是最大频繁项集。</a:t>
            </a:r>
          </a:p>
          <a:p>
            <a:pPr marL="89154" indent="0" algn="just">
              <a:buNone/>
            </a:pPr>
            <a:r>
              <a:rPr lang="zh-CN" altLang="en-US" sz="1800" dirty="0">
                <a:latin typeface="Cambria Math" panose="02040503050406030204" pitchFamily="18" charset="0"/>
                <a:ea typeface="方正卡通简体" panose="03000509000000000000" pitchFamily="65" charset="-122"/>
                <a:cs typeface="萝莉体 第二版" panose="02000500000000000000" pitchFamily="2" charset="-122"/>
              </a:rPr>
              <a:t>同时不存在某个四元素项集不低于支持度阈值，因此，</a:t>
            </a:r>
            <a:r>
              <a:rPr lang="en-US" altLang="zh-CN" sz="1800" dirty="0">
                <a:latin typeface="Cambria Math" panose="02040503050406030204" pitchFamily="18" charset="0"/>
                <a:ea typeface="方正卡通简体" panose="03000509000000000000" pitchFamily="65" charset="-122"/>
                <a:cs typeface="萝莉体 第二版" panose="02000500000000000000" pitchFamily="2" charset="-122"/>
              </a:rPr>
              <a:t>{training}, {dog, and}, {cat, and}, {dog, cat, a}</a:t>
            </a:r>
            <a:r>
              <a:rPr lang="zh-CN" altLang="en-US" sz="1800" dirty="0">
                <a:latin typeface="Cambria Math" panose="02040503050406030204" pitchFamily="18" charset="0"/>
                <a:ea typeface="方正卡通简体" panose="03000509000000000000" pitchFamily="65" charset="-122"/>
                <a:cs typeface="萝莉体 第二版" panose="02000500000000000000" pitchFamily="2" charset="-122"/>
              </a:rPr>
              <a:t>构成所有的最大频繁项集。</a:t>
            </a:r>
            <a:endParaRPr lang="en-US" altLang="zh-CN" sz="1800" dirty="0">
              <a:latin typeface="Cambria Math" panose="02040503050406030204" pitchFamily="18" charset="0"/>
              <a:ea typeface="方正卡通简体" panose="03000509000000000000" pitchFamily="65" charset="-122"/>
              <a:cs typeface="萝莉体 第二版" panose="02000500000000000000" pitchFamily="2" charset="-122"/>
            </a:endParaRPr>
          </a:p>
        </p:txBody>
      </p:sp>
      <p:pic>
        <p:nvPicPr>
          <p:cNvPr id="8" name="图片 7"/>
          <p:cNvPicPr>
            <a:picLocks noChangeAspect="1"/>
          </p:cNvPicPr>
          <p:nvPr/>
        </p:nvPicPr>
        <p:blipFill>
          <a:blip r:embed="rId3"/>
          <a:stretch>
            <a:fillRect/>
          </a:stretch>
        </p:blipFill>
        <p:spPr>
          <a:xfrm>
            <a:off x="2996069" y="1547749"/>
            <a:ext cx="5981178" cy="2179312"/>
          </a:xfrm>
          <a:prstGeom prst="rect">
            <a:avLst/>
          </a:prstGeom>
        </p:spPr>
      </p:pic>
    </p:spTree>
    <p:extLst>
      <p:ext uri="{BB962C8B-B14F-4D97-AF65-F5344CB8AC3E}">
        <p14:creationId xmlns:p14="http://schemas.microsoft.com/office/powerpoint/2010/main" val="1171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fade">
                                      <p:cBhvr>
                                        <p:cTn id="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6.2 </a:t>
            </a:r>
            <a:r>
              <a:rPr lang="zh-CN" altLang="en-US" dirty="0">
                <a:latin typeface="Cambria Math" panose="02040503050406030204" pitchFamily="18" charset="0"/>
                <a:ea typeface="方正卡通简体" panose="03000509000000000000" pitchFamily="65" charset="-122"/>
              </a:rPr>
              <a:t>购物篮及</a:t>
            </a:r>
            <a:r>
              <a:rPr lang="en-US" altLang="zh-CN" dirty="0">
                <a:latin typeface="Cambria Math" panose="02040503050406030204" pitchFamily="18" charset="0"/>
                <a:ea typeface="方正卡通简体" panose="03000509000000000000" pitchFamily="65" charset="-122"/>
              </a:rPr>
              <a:t>A-Priori</a:t>
            </a:r>
            <a:r>
              <a:rPr lang="zh-CN" altLang="en-US" dirty="0">
                <a:latin typeface="Cambria Math" panose="02040503050406030204" pitchFamily="18" charset="0"/>
                <a:ea typeface="方正卡通简体" panose="03000509000000000000" pitchFamily="65" charset="-122"/>
              </a:rPr>
              <a:t>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31</a:t>
            </a:fld>
            <a:endParaRPr lang="en-US"/>
          </a:p>
        </p:txBody>
      </p:sp>
      <p:sp>
        <p:nvSpPr>
          <p:cNvPr id="13" name="内容占位符 2"/>
          <p:cNvSpPr>
            <a:spLocks noGrp="1"/>
          </p:cNvSpPr>
          <p:nvPr>
            <p:ph idx="1"/>
          </p:nvPr>
        </p:nvSpPr>
        <p:spPr>
          <a:xfrm>
            <a:off x="101383" y="2014218"/>
            <a:ext cx="8928317" cy="3800365"/>
          </a:xfrm>
        </p:spPr>
        <p:txBody>
          <a:bodyPr>
            <a:noAutofit/>
          </a:bodyPr>
          <a:lstStyle/>
          <a:p>
            <a:pPr marL="89154" indent="0" algn="just">
              <a:buNone/>
            </a:pPr>
            <a:r>
              <a:rPr lang="zh-CN" altLang="en-US"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为什么要用二元组计数？</a:t>
            </a:r>
          </a:p>
          <a:p>
            <a:pPr algn="just">
              <a:buFont typeface="Wingdings" panose="05000000000000000000" pitchFamily="2" charset="2"/>
              <a:buChar char="n"/>
            </a:pPr>
            <a:r>
              <a:rPr lang="zh-CN" altLang="en-US" sz="232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实际当中大部分内存要用于频繁项对的确定。所有项的数目虽然有可能非常大，但是很少能够大到我们不能同时对内存中所有的单元素集计数的地步</a:t>
            </a:r>
            <a:r>
              <a:rPr lang="zh-CN" altLang="en-US" sz="232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p>
          <a:p>
            <a:pPr algn="just">
              <a:buFont typeface="Wingdings" panose="05000000000000000000" pitchFamily="2" charset="2"/>
              <a:buChar char="n"/>
            </a:pPr>
            <a:r>
              <a:rPr lang="zh-CN" altLang="en-US" sz="2325"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对于更大的集合，如三元组、四元组或更高的元组。非常少，同时需要频繁二元组做支撑；如果一个三元组是频繁的，则它所包含的三个二元组也都是频繁的。</a:t>
            </a:r>
          </a:p>
        </p:txBody>
      </p:sp>
      <p:sp>
        <p:nvSpPr>
          <p:cNvPr id="6" name="内容占位符 2"/>
          <p:cNvSpPr txBox="1">
            <a:spLocks/>
          </p:cNvSpPr>
          <p:nvPr/>
        </p:nvSpPr>
        <p:spPr>
          <a:xfrm>
            <a:off x="192981" y="1600200"/>
            <a:ext cx="8401050" cy="573785"/>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6.2.4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二元组计数</a:t>
            </a:r>
          </a:p>
        </p:txBody>
      </p:sp>
    </p:spTree>
    <p:extLst>
      <p:ext uri="{BB962C8B-B14F-4D97-AF65-F5344CB8AC3E}">
        <p14:creationId xmlns:p14="http://schemas.microsoft.com/office/powerpoint/2010/main" val="3739520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6.2 </a:t>
            </a:r>
            <a:r>
              <a:rPr lang="zh-CN" altLang="en-US" dirty="0">
                <a:latin typeface="Cambria Math" panose="02040503050406030204" pitchFamily="18" charset="0"/>
                <a:ea typeface="方正卡通简体" panose="03000509000000000000" pitchFamily="65" charset="-122"/>
              </a:rPr>
              <a:t>购物篮及</a:t>
            </a:r>
            <a:r>
              <a:rPr lang="en-US" altLang="zh-CN" dirty="0">
                <a:latin typeface="Cambria Math" panose="02040503050406030204" pitchFamily="18" charset="0"/>
                <a:ea typeface="方正卡通简体" panose="03000509000000000000" pitchFamily="65" charset="-122"/>
              </a:rPr>
              <a:t>A-Priori</a:t>
            </a:r>
            <a:r>
              <a:rPr lang="zh-CN" altLang="en-US" dirty="0">
                <a:latin typeface="Cambria Math" panose="02040503050406030204" pitchFamily="18" charset="0"/>
                <a:ea typeface="方正卡通简体" panose="03000509000000000000" pitchFamily="65" charset="-122"/>
              </a:rPr>
              <a:t>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32</a:t>
            </a:fld>
            <a:endParaRPr lang="en-US"/>
          </a:p>
        </p:txBody>
      </p:sp>
      <p:sp>
        <p:nvSpPr>
          <p:cNvPr id="6" name="内容占位符 2"/>
          <p:cNvSpPr txBox="1">
            <a:spLocks/>
          </p:cNvSpPr>
          <p:nvPr/>
        </p:nvSpPr>
        <p:spPr>
          <a:xfrm>
            <a:off x="192981" y="1600200"/>
            <a:ext cx="8401050" cy="573785"/>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6.2.5  A-Priori</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算法</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951" y="1750393"/>
            <a:ext cx="5685251" cy="4145922"/>
          </a:xfrm>
          <a:prstGeom prst="rect">
            <a:avLst/>
          </a:prstGeom>
        </p:spPr>
      </p:pic>
      <p:sp>
        <p:nvSpPr>
          <p:cNvPr id="8" name="内容占位符 2"/>
          <p:cNvSpPr>
            <a:spLocks noGrp="1"/>
          </p:cNvSpPr>
          <p:nvPr>
            <p:ph idx="1"/>
          </p:nvPr>
        </p:nvSpPr>
        <p:spPr>
          <a:xfrm>
            <a:off x="101383" y="2014218"/>
            <a:ext cx="2470367" cy="3800365"/>
          </a:xfrm>
        </p:spPr>
        <p:txBody>
          <a:bodyPr>
            <a:noAutofit/>
          </a:bodyPr>
          <a:lstStyle/>
          <a:p>
            <a:pPr marL="89154" indent="0" algn="just">
              <a:buNone/>
            </a:pPr>
            <a:r>
              <a:rPr lang="zh-CN" altLang="en-US"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数据挖掘十大经典算法：</a:t>
            </a:r>
            <a:r>
              <a:rPr lang="en-US" altLang="zh-CN"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KNN</a:t>
            </a:r>
            <a:r>
              <a:rPr lang="zh-CN" altLang="en-US"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C4.5</a:t>
            </a:r>
            <a:r>
              <a:rPr lang="zh-CN" altLang="en-US"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Naive Bayes</a:t>
            </a:r>
            <a:r>
              <a:rPr lang="zh-CN" altLang="en-US"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CART</a:t>
            </a:r>
            <a:r>
              <a:rPr lang="zh-CN" altLang="en-US"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SVM</a:t>
            </a:r>
            <a:r>
              <a:rPr lang="zh-CN" altLang="en-US"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100" dirty="0" err="1">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Kmeans</a:t>
            </a:r>
            <a:r>
              <a:rPr lang="zh-CN" altLang="en-US"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PageRank</a:t>
            </a:r>
            <a:r>
              <a:rPr lang="zh-CN" altLang="en-US"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100" dirty="0" err="1">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AdaBoost</a:t>
            </a:r>
            <a:r>
              <a:rPr lang="zh-CN" altLang="en-US"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EM</a:t>
            </a:r>
            <a:r>
              <a:rPr lang="zh-CN" altLang="en-US"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100" dirty="0" err="1">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Apriori</a:t>
            </a:r>
            <a:endParaRPr lang="zh-CN" altLang="en-US" sz="2100"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lgn="just">
              <a:buNone/>
            </a:pPr>
            <a:endParaRPr lang="en-US" altLang="zh-CN" sz="232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Tree>
    <p:extLst>
      <p:ext uri="{BB962C8B-B14F-4D97-AF65-F5344CB8AC3E}">
        <p14:creationId xmlns:p14="http://schemas.microsoft.com/office/powerpoint/2010/main" val="3884504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6.2 </a:t>
            </a:r>
            <a:r>
              <a:rPr lang="zh-CN" altLang="en-US" dirty="0">
                <a:latin typeface="Cambria Math" panose="02040503050406030204" pitchFamily="18" charset="0"/>
                <a:ea typeface="方正卡通简体" panose="03000509000000000000" pitchFamily="65" charset="-122"/>
              </a:rPr>
              <a:t>购物篮及</a:t>
            </a:r>
            <a:r>
              <a:rPr lang="en-US" altLang="zh-CN" dirty="0">
                <a:latin typeface="Cambria Math" panose="02040503050406030204" pitchFamily="18" charset="0"/>
                <a:ea typeface="方正卡通简体" panose="03000509000000000000" pitchFamily="65" charset="-122"/>
              </a:rPr>
              <a:t>A-Priori</a:t>
            </a:r>
            <a:r>
              <a:rPr lang="zh-CN" altLang="en-US" dirty="0">
                <a:latin typeface="Cambria Math" panose="02040503050406030204" pitchFamily="18" charset="0"/>
                <a:ea typeface="方正卡通简体" panose="03000509000000000000" pitchFamily="65" charset="-122"/>
              </a:rPr>
              <a:t>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33</a:t>
            </a:fld>
            <a:endParaRPr lang="en-US"/>
          </a:p>
        </p:txBody>
      </p:sp>
      <p:sp>
        <p:nvSpPr>
          <p:cNvPr id="6" name="内容占位符 2"/>
          <p:cNvSpPr txBox="1">
            <a:spLocks/>
          </p:cNvSpPr>
          <p:nvPr/>
        </p:nvSpPr>
        <p:spPr>
          <a:xfrm>
            <a:off x="192981" y="1600200"/>
            <a:ext cx="8401050" cy="573785"/>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6.2.5  A-Priori</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算法</a:t>
            </a:r>
          </a:p>
        </p:txBody>
      </p:sp>
      <p:sp>
        <p:nvSpPr>
          <p:cNvPr id="8" name="内容占位符 2"/>
          <p:cNvSpPr>
            <a:spLocks noGrp="1"/>
          </p:cNvSpPr>
          <p:nvPr>
            <p:ph idx="1"/>
          </p:nvPr>
        </p:nvSpPr>
        <p:spPr>
          <a:xfrm>
            <a:off x="101384" y="2014218"/>
            <a:ext cx="6192060" cy="3800365"/>
          </a:xfrm>
        </p:spPr>
        <p:txBody>
          <a:bodyPr>
            <a:noAutofit/>
          </a:bodyPr>
          <a:lstStyle/>
          <a:p>
            <a:pPr marL="89154" indent="0" algn="just">
              <a:buNone/>
            </a:pPr>
            <a:r>
              <a:rPr lang="en-US" altLang="zh-CN"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A-Priori</a:t>
            </a:r>
            <a:r>
              <a:rPr lang="zh-CN" altLang="en-US"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算法被设计成能够减少必须计数的项对数目，当然其代价是要对数据做两遍而不是一遍扫描。</a:t>
            </a:r>
            <a:endParaRPr lang="en-US" altLang="zh-CN"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lgn="just">
              <a:buNone/>
            </a:pPr>
            <a:r>
              <a:rPr lang="en-US" altLang="zh-CN" sz="2100"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A-Priori</a:t>
            </a:r>
            <a:r>
              <a:rPr lang="zh-CN" altLang="en-US" sz="2100"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算法的第一遍扫描</a:t>
            </a:r>
          </a:p>
          <a:p>
            <a:pPr algn="just">
              <a:buFont typeface="Wingdings" panose="05000000000000000000" pitchFamily="2" charset="2"/>
              <a:buChar char="n"/>
            </a:pPr>
            <a:r>
              <a:rPr lang="zh-CN" altLang="en-US" sz="21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两张表：</a:t>
            </a:r>
            <a:r>
              <a:rPr lang="zh-CN" altLang="en-US" sz="2100" b="1"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第一张表</a:t>
            </a:r>
            <a:r>
              <a:rPr lang="zh-CN" altLang="en-US" sz="21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要将</a:t>
            </a:r>
            <a:r>
              <a:rPr lang="zh-CN" altLang="en-US" sz="2100" b="1"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项的名称转换为</a:t>
            </a:r>
            <a:r>
              <a:rPr lang="en-US" altLang="zh-CN" sz="2100" b="1"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1</a:t>
            </a:r>
            <a:r>
              <a:rPr lang="zh-CN" altLang="en-US" sz="2100" b="1"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到</a:t>
            </a:r>
            <a:r>
              <a:rPr lang="en-US" altLang="zh-CN" sz="2100" b="1"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n</a:t>
            </a:r>
            <a:r>
              <a:rPr lang="zh-CN" altLang="en-US" sz="2100" b="1"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之间的整数</a:t>
            </a:r>
            <a:r>
              <a:rPr lang="zh-CN" altLang="en-US" sz="21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zh-CN" altLang="en-US" sz="2100" b="1"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另一张表</a:t>
            </a:r>
            <a:r>
              <a:rPr lang="zh-CN" altLang="en-US" sz="21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则是一个计数数组，</a:t>
            </a:r>
            <a:r>
              <a:rPr lang="zh-CN" altLang="en-US" sz="2100" b="1"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第</a:t>
            </a:r>
            <a:r>
              <a:rPr lang="en-US" altLang="zh-CN" sz="2100" b="1" dirty="0" err="1">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zh-CN" altLang="en-US" sz="2100" b="1"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个数组元素是上述第</a:t>
            </a:r>
            <a:r>
              <a:rPr lang="en-US" altLang="zh-CN" sz="2100" b="1" dirty="0" err="1">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zh-CN" altLang="en-US" sz="2100" b="1"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项的出现次数</a:t>
            </a:r>
            <a:r>
              <a:rPr lang="zh-CN" altLang="en-US" sz="21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。这些所有项的计数值的初始值都是</a:t>
            </a:r>
            <a:r>
              <a:rPr lang="en-US" altLang="zh-CN" sz="21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0</a:t>
            </a:r>
            <a:r>
              <a:rPr lang="zh-CN" altLang="en-US" sz="21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endParaRPr lang="en-US" altLang="zh-CN" sz="21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r>
              <a:rPr lang="zh-CN" altLang="en-US" sz="2100"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在读取购物篮时，我们检查购物篮中的每个项并将其名称转换为一个整数。然后，将该整数作为计数数组的下标找到对应的数组元素，最后，对该数组元素加</a:t>
            </a:r>
            <a:r>
              <a:rPr lang="en-US" altLang="zh-CN" sz="2100"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1</a:t>
            </a:r>
            <a:r>
              <a:rPr lang="zh-CN" altLang="en-US" sz="2100"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endParaRPr lang="en-US" altLang="zh-CN" sz="2100"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lgn="just">
              <a:buNone/>
            </a:pPr>
            <a:endParaRPr lang="en-US" altLang="zh-CN" sz="232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pic>
        <p:nvPicPr>
          <p:cNvPr id="7" name="图片 6"/>
          <p:cNvPicPr>
            <a:picLocks noChangeAspect="1"/>
          </p:cNvPicPr>
          <p:nvPr/>
        </p:nvPicPr>
        <p:blipFill>
          <a:blip r:embed="rId3"/>
          <a:stretch>
            <a:fillRect/>
          </a:stretch>
        </p:blipFill>
        <p:spPr>
          <a:xfrm>
            <a:off x="6546075" y="1660544"/>
            <a:ext cx="2139554" cy="4375871"/>
          </a:xfrm>
          <a:prstGeom prst="rect">
            <a:avLst/>
          </a:prstGeom>
        </p:spPr>
      </p:pic>
    </p:spTree>
    <p:extLst>
      <p:ext uri="{BB962C8B-B14F-4D97-AF65-F5344CB8AC3E}">
        <p14:creationId xmlns:p14="http://schemas.microsoft.com/office/powerpoint/2010/main" val="1551972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6.2 </a:t>
            </a:r>
            <a:r>
              <a:rPr lang="zh-CN" altLang="en-US" dirty="0">
                <a:latin typeface="Cambria Math" panose="02040503050406030204" pitchFamily="18" charset="0"/>
                <a:ea typeface="方正卡通简体" panose="03000509000000000000" pitchFamily="65" charset="-122"/>
              </a:rPr>
              <a:t>购物篮及</a:t>
            </a:r>
            <a:r>
              <a:rPr lang="en-US" altLang="zh-CN" dirty="0">
                <a:latin typeface="Cambria Math" panose="02040503050406030204" pitchFamily="18" charset="0"/>
                <a:ea typeface="方正卡通简体" panose="03000509000000000000" pitchFamily="65" charset="-122"/>
              </a:rPr>
              <a:t>A-Priori</a:t>
            </a:r>
            <a:r>
              <a:rPr lang="zh-CN" altLang="en-US" dirty="0">
                <a:latin typeface="Cambria Math" panose="02040503050406030204" pitchFamily="18" charset="0"/>
                <a:ea typeface="方正卡通简体" panose="03000509000000000000" pitchFamily="65" charset="-122"/>
              </a:rPr>
              <a:t>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34</a:t>
            </a:fld>
            <a:endParaRPr lang="en-US"/>
          </a:p>
        </p:txBody>
      </p:sp>
      <p:sp>
        <p:nvSpPr>
          <p:cNvPr id="6" name="内容占位符 2"/>
          <p:cNvSpPr txBox="1">
            <a:spLocks/>
          </p:cNvSpPr>
          <p:nvPr/>
        </p:nvSpPr>
        <p:spPr>
          <a:xfrm>
            <a:off x="192981" y="1600200"/>
            <a:ext cx="8401050" cy="573785"/>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6.2.5  A-Priori</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算法</a:t>
            </a:r>
          </a:p>
        </p:txBody>
      </p:sp>
      <p:sp>
        <p:nvSpPr>
          <p:cNvPr id="8" name="内容占位符 2"/>
          <p:cNvSpPr>
            <a:spLocks noGrp="1"/>
          </p:cNvSpPr>
          <p:nvPr>
            <p:ph idx="1"/>
          </p:nvPr>
        </p:nvSpPr>
        <p:spPr>
          <a:xfrm>
            <a:off x="101384" y="2014218"/>
            <a:ext cx="6192060" cy="3800365"/>
          </a:xfrm>
        </p:spPr>
        <p:txBody>
          <a:bodyPr>
            <a:noAutofit/>
          </a:bodyPr>
          <a:lstStyle/>
          <a:p>
            <a:pPr marL="89154" indent="0" algn="just">
              <a:buNone/>
            </a:pPr>
            <a:r>
              <a:rPr lang="en-US" altLang="zh-CN" sz="2100"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A-Priori</a:t>
            </a:r>
            <a:r>
              <a:rPr lang="zh-CN" altLang="en-US" sz="2100"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算法两遍扫描之间的处理</a:t>
            </a:r>
            <a:endParaRPr lang="en-US" altLang="zh-CN" sz="2100"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p"/>
            </a:pPr>
            <a:r>
              <a:rPr lang="zh-CN" altLang="en-US" sz="2100"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第一遍扫描之后，我们检查所有项的计数值，以确定哪些项构成单元素频繁项集。我们可能会看到，大部分单元素项集都是不频繁的。</a:t>
            </a:r>
            <a:r>
              <a:rPr lang="zh-CN" altLang="en-US" sz="2100" b="1"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一个典型的</a:t>
            </a:r>
            <a:r>
              <a:rPr lang="en-US" altLang="zh-CN" sz="2100" b="1"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S</a:t>
            </a:r>
            <a:r>
              <a:rPr lang="zh-CN" altLang="en-US" sz="2100" b="1"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值为所有购物篮数目的</a:t>
            </a:r>
            <a:r>
              <a:rPr lang="en-US" altLang="zh-CN" sz="2100" b="1"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1%</a:t>
            </a:r>
            <a:r>
              <a:rPr lang="zh-CN" altLang="en-US" sz="2100"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a:t>
            </a:r>
            <a:endParaRPr lang="en-US" altLang="zh-CN" sz="2100"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p"/>
            </a:pPr>
            <a:r>
              <a:rPr lang="zh-CN" altLang="en-US" sz="21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对于</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A-Priori</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算法的第二遍扫描，我们会只给频繁项重新编号，编号范围是</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1</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到</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m</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。此时的表格是一个下标为</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1</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到</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n</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的数组，如果第</a:t>
            </a:r>
            <a:r>
              <a:rPr lang="en-US" altLang="zh-CN" sz="2100" dirty="0" err="1">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项不频繁，则对应的第</a:t>
            </a:r>
            <a:r>
              <a:rPr lang="en-US" altLang="zh-CN" sz="2100" dirty="0" err="1">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个数组元素为</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0</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，否则为</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1</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到</a:t>
            </a:r>
            <a:r>
              <a:rPr lang="en-US" altLang="zh-CN" sz="21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m</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之间的一个唯一整数。我们应将此表格称为</a:t>
            </a:r>
            <a:r>
              <a:rPr lang="zh-CN" altLang="en-US" sz="21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频繁项表格</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endParaRPr lang="en-US" altLang="zh-CN"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pic>
        <p:nvPicPr>
          <p:cNvPr id="7" name="图片 6"/>
          <p:cNvPicPr>
            <a:picLocks noChangeAspect="1"/>
          </p:cNvPicPr>
          <p:nvPr/>
        </p:nvPicPr>
        <p:blipFill>
          <a:blip r:embed="rId3"/>
          <a:stretch>
            <a:fillRect/>
          </a:stretch>
        </p:blipFill>
        <p:spPr>
          <a:xfrm>
            <a:off x="6546075" y="1660544"/>
            <a:ext cx="2139554" cy="4375871"/>
          </a:xfrm>
          <a:prstGeom prst="rect">
            <a:avLst/>
          </a:prstGeom>
        </p:spPr>
      </p:pic>
      <p:sp>
        <p:nvSpPr>
          <p:cNvPr id="3" name="文本框 2">
            <a:extLst>
              <a:ext uri="{FF2B5EF4-FFF2-40B4-BE49-F238E27FC236}">
                <a16:creationId xmlns:a16="http://schemas.microsoft.com/office/drawing/2014/main" id="{58998A8D-B716-F123-9938-338DFBBD6543}"/>
              </a:ext>
            </a:extLst>
          </p:cNvPr>
          <p:cNvSpPr txBox="1"/>
          <p:nvPr/>
        </p:nvSpPr>
        <p:spPr>
          <a:xfrm>
            <a:off x="5061857" y="5399084"/>
            <a:ext cx="1516875" cy="830997"/>
          </a:xfrm>
          <a:prstGeom prst="rect">
            <a:avLst/>
          </a:prstGeom>
          <a:noFill/>
        </p:spPr>
        <p:txBody>
          <a:bodyPr wrap="square" rtlCol="0">
            <a:spAutoFit/>
          </a:bodyPr>
          <a:lstStyle/>
          <a:p>
            <a:pPr algn="ctr"/>
            <a:r>
              <a:rPr kumimoji="1" lang="zh-CN" altLang="en-US" sz="2400" dirty="0">
                <a:solidFill>
                  <a:srgbClr val="002060"/>
                </a:solidFill>
              </a:rPr>
              <a:t>行为数据的稀疏性</a:t>
            </a:r>
          </a:p>
        </p:txBody>
      </p:sp>
      <p:cxnSp>
        <p:nvCxnSpPr>
          <p:cNvPr id="9" name="直线连接符 8">
            <a:extLst>
              <a:ext uri="{FF2B5EF4-FFF2-40B4-BE49-F238E27FC236}">
                <a16:creationId xmlns:a16="http://schemas.microsoft.com/office/drawing/2014/main" id="{66F890B6-E15E-CADF-3D66-B466BD915970}"/>
              </a:ext>
            </a:extLst>
          </p:cNvPr>
          <p:cNvCxnSpPr>
            <a:stCxn id="3" idx="0"/>
          </p:cNvCxnSpPr>
          <p:nvPr/>
        </p:nvCxnSpPr>
        <p:spPr>
          <a:xfrm flipH="1" flipV="1">
            <a:off x="4038600" y="3581400"/>
            <a:ext cx="1781695" cy="1817684"/>
          </a:xfrm>
          <a:prstGeom prst="line">
            <a:avLst/>
          </a:prstGeom>
          <a:ln w="19050">
            <a:solidFill>
              <a:srgbClr val="002060"/>
            </a:solidFill>
            <a:prstDash val="solid"/>
            <a:headEnd type="none"/>
            <a:tailEnd type="stealth"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4160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6.2 </a:t>
            </a:r>
            <a:r>
              <a:rPr lang="zh-CN" altLang="en-US" dirty="0">
                <a:latin typeface="Cambria Math" panose="02040503050406030204" pitchFamily="18" charset="0"/>
                <a:ea typeface="方正卡通简体" panose="03000509000000000000" pitchFamily="65" charset="-122"/>
              </a:rPr>
              <a:t>购物篮及</a:t>
            </a:r>
            <a:r>
              <a:rPr lang="en-US" altLang="zh-CN" dirty="0">
                <a:latin typeface="Cambria Math" panose="02040503050406030204" pitchFamily="18" charset="0"/>
                <a:ea typeface="方正卡通简体" panose="03000509000000000000" pitchFamily="65" charset="-122"/>
              </a:rPr>
              <a:t>A-Priori</a:t>
            </a:r>
            <a:r>
              <a:rPr lang="zh-CN" altLang="en-US" dirty="0">
                <a:latin typeface="Cambria Math" panose="02040503050406030204" pitchFamily="18" charset="0"/>
                <a:ea typeface="方正卡通简体" panose="03000509000000000000" pitchFamily="65" charset="-122"/>
              </a:rPr>
              <a:t>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35</a:t>
            </a:fld>
            <a:endParaRPr lang="en-US"/>
          </a:p>
        </p:txBody>
      </p:sp>
      <p:sp>
        <p:nvSpPr>
          <p:cNvPr id="6" name="内容占位符 2"/>
          <p:cNvSpPr txBox="1">
            <a:spLocks/>
          </p:cNvSpPr>
          <p:nvPr/>
        </p:nvSpPr>
        <p:spPr>
          <a:xfrm>
            <a:off x="192981" y="1600200"/>
            <a:ext cx="8401050" cy="573785"/>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6.2.5  A-Priori</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算法</a:t>
            </a:r>
          </a:p>
        </p:txBody>
      </p:sp>
      <p:sp>
        <p:nvSpPr>
          <p:cNvPr id="8" name="内容占位符 2"/>
          <p:cNvSpPr>
            <a:spLocks noGrp="1"/>
          </p:cNvSpPr>
          <p:nvPr>
            <p:ph idx="1"/>
          </p:nvPr>
        </p:nvSpPr>
        <p:spPr>
          <a:xfrm>
            <a:off x="101383" y="2014218"/>
            <a:ext cx="5042117" cy="3800365"/>
          </a:xfrm>
        </p:spPr>
        <p:txBody>
          <a:bodyPr>
            <a:noAutofit/>
          </a:bodyPr>
          <a:lstStyle/>
          <a:p>
            <a:pPr marL="89154" indent="0" algn="just">
              <a:buNone/>
            </a:pPr>
            <a:r>
              <a:rPr lang="en-US" altLang="zh-CN" sz="2100"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A-Priori</a:t>
            </a:r>
            <a:r>
              <a:rPr lang="zh-CN" altLang="en-US" sz="2100"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算法的第二遍扫描</a:t>
            </a:r>
          </a:p>
          <a:p>
            <a:pPr algn="just">
              <a:buFont typeface="Wingdings" panose="05000000000000000000" pitchFamily="2" charset="2"/>
              <a:buChar char="n"/>
            </a:pPr>
            <a:r>
              <a:rPr lang="zh-CN" altLang="en-US" sz="2100" dirty="0">
                <a:latin typeface="Cambria Math" panose="02040503050406030204" pitchFamily="18" charset="0"/>
                <a:ea typeface="方正卡通简体" panose="03000509000000000000" pitchFamily="65" charset="-122"/>
                <a:cs typeface="萝莉体 第二版" panose="02000500000000000000" pitchFamily="2" charset="-122"/>
              </a:rPr>
              <a:t>我们</a:t>
            </a:r>
            <a:r>
              <a:rPr lang="zh-CN" altLang="en-US" sz="2100" b="1" dirty="0">
                <a:latin typeface="Cambria Math" panose="02040503050406030204" pitchFamily="18" charset="0"/>
                <a:ea typeface="方正卡通简体" panose="03000509000000000000" pitchFamily="65" charset="-122"/>
                <a:cs typeface="萝莉体 第二版" panose="02000500000000000000" pitchFamily="2" charset="-122"/>
              </a:rPr>
              <a:t>对两个频繁项组成的所有项对计数</a:t>
            </a:r>
            <a:r>
              <a:rPr lang="zh-CN" altLang="en-US" sz="2100" dirty="0">
                <a:latin typeface="Cambria Math" panose="02040503050406030204" pitchFamily="18" charset="0"/>
                <a:ea typeface="方正卡通简体" panose="03000509000000000000" pitchFamily="65" charset="-122"/>
                <a:cs typeface="萝莉体 第二版" panose="02000500000000000000" pitchFamily="2" charset="-122"/>
              </a:rPr>
              <a:t>。</a:t>
            </a:r>
            <a:endParaRPr lang="en-US" altLang="zh-CN" sz="2100" dirty="0">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r>
              <a:rPr lang="zh-CN" altLang="en-US" sz="2100" dirty="0">
                <a:latin typeface="Cambria Math" panose="02040503050406030204" pitchFamily="18" charset="0"/>
                <a:ea typeface="方正卡通简体" panose="03000509000000000000" pitchFamily="65" charset="-122"/>
                <a:cs typeface="萝莉体 第二版" panose="02000500000000000000" pitchFamily="2" charset="-122"/>
              </a:rPr>
              <a:t>除非一个项对中的两个项都频繁，否则这个项对也不可能是频繁的。因此，在扫描过程中我们不可能会丢掉任何频繁项对。</a:t>
            </a:r>
            <a:endParaRPr lang="en-US" altLang="zh-CN" sz="2100" dirty="0">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n"/>
            </a:pPr>
            <a:r>
              <a:rPr lang="zh-CN" altLang="en-US" sz="2100" dirty="0">
                <a:latin typeface="Cambria Math" panose="02040503050406030204" pitchFamily="18" charset="0"/>
                <a:ea typeface="方正卡通简体" panose="03000509000000000000" pitchFamily="65" charset="-122"/>
                <a:cs typeface="萝莉体 第二版" panose="02000500000000000000" pitchFamily="2" charset="-122"/>
              </a:rPr>
              <a:t>如果采用前面提到的三角矩阵方法来计数的话，则第二遍扫描所需的空间是</a:t>
            </a:r>
            <a:r>
              <a:rPr lang="en-US" altLang="zh-CN" sz="2100" dirty="0">
                <a:latin typeface="Cambria Math" panose="02040503050406030204" pitchFamily="18" charset="0"/>
                <a:ea typeface="方正卡通简体" panose="03000509000000000000" pitchFamily="65" charset="-122"/>
                <a:cs typeface="萝莉体 第二版" panose="02000500000000000000" pitchFamily="2" charset="-122"/>
              </a:rPr>
              <a:t>2m</a:t>
            </a:r>
            <a:r>
              <a:rPr lang="en-US" altLang="zh-CN" sz="2100" baseline="30000" dirty="0">
                <a:latin typeface="Cambria Math" panose="02040503050406030204" pitchFamily="18" charset="0"/>
                <a:ea typeface="方正卡通简体" panose="03000509000000000000" pitchFamily="65" charset="-122"/>
                <a:cs typeface="萝莉体 第二版" panose="02000500000000000000" pitchFamily="2" charset="-122"/>
              </a:rPr>
              <a:t>2</a:t>
            </a:r>
            <a:r>
              <a:rPr lang="zh-CN" altLang="en-US" sz="2100" dirty="0">
                <a:latin typeface="Cambria Math" panose="02040503050406030204" pitchFamily="18" charset="0"/>
                <a:ea typeface="方正卡通简体" panose="03000509000000000000" pitchFamily="65" charset="-122"/>
                <a:cs typeface="萝莉体 第二版" panose="02000500000000000000" pitchFamily="2" charset="-122"/>
              </a:rPr>
              <a:t>字节而不是</a:t>
            </a:r>
            <a:r>
              <a:rPr lang="en-US" altLang="zh-CN" sz="2100" dirty="0">
                <a:latin typeface="Cambria Math" panose="02040503050406030204" pitchFamily="18" charset="0"/>
                <a:ea typeface="方正卡通简体" panose="03000509000000000000" pitchFamily="65" charset="-122"/>
                <a:cs typeface="萝莉体 第二版" panose="02000500000000000000" pitchFamily="2" charset="-122"/>
              </a:rPr>
              <a:t>2n</a:t>
            </a:r>
            <a:r>
              <a:rPr lang="en-US" altLang="zh-CN" sz="2100" baseline="30000" dirty="0">
                <a:latin typeface="Cambria Math" panose="02040503050406030204" pitchFamily="18" charset="0"/>
                <a:ea typeface="方正卡通简体" panose="03000509000000000000" pitchFamily="65" charset="-122"/>
                <a:cs typeface="萝莉体 第二版" panose="02000500000000000000" pitchFamily="2" charset="-122"/>
              </a:rPr>
              <a:t>2</a:t>
            </a:r>
            <a:r>
              <a:rPr lang="zh-CN" altLang="en-US" sz="2100" dirty="0">
                <a:latin typeface="Cambria Math" panose="02040503050406030204" pitchFamily="18" charset="0"/>
                <a:ea typeface="方正卡通简体" panose="03000509000000000000" pitchFamily="65" charset="-122"/>
                <a:cs typeface="萝莉体 第二版" panose="02000500000000000000" pitchFamily="2" charset="-122"/>
              </a:rPr>
              <a:t>字节。</a:t>
            </a:r>
          </a:p>
          <a:p>
            <a:pPr marL="89154" indent="0" algn="just">
              <a:buNone/>
            </a:pPr>
            <a:r>
              <a:rPr lang="zh-CN" altLang="en-US" sz="2100"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endParaRPr lang="en-US" altLang="zh-CN"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pic>
        <p:nvPicPr>
          <p:cNvPr id="3" name="图片 2"/>
          <p:cNvPicPr>
            <a:picLocks noChangeAspect="1"/>
          </p:cNvPicPr>
          <p:nvPr/>
        </p:nvPicPr>
        <p:blipFill>
          <a:blip r:embed="rId3"/>
          <a:stretch>
            <a:fillRect/>
          </a:stretch>
        </p:blipFill>
        <p:spPr>
          <a:xfrm>
            <a:off x="6181543" y="1812223"/>
            <a:ext cx="2022854" cy="3985919"/>
          </a:xfrm>
          <a:prstGeom prst="rect">
            <a:avLst/>
          </a:prstGeom>
        </p:spPr>
      </p:pic>
    </p:spTree>
    <p:extLst>
      <p:ext uri="{BB962C8B-B14F-4D97-AF65-F5344CB8AC3E}">
        <p14:creationId xmlns:p14="http://schemas.microsoft.com/office/powerpoint/2010/main" val="4119132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6.2 </a:t>
            </a:r>
            <a:r>
              <a:rPr lang="zh-CN" altLang="en-US" dirty="0">
                <a:latin typeface="Cambria Math" panose="02040503050406030204" pitchFamily="18" charset="0"/>
                <a:ea typeface="方正卡通简体" panose="03000509000000000000" pitchFamily="65" charset="-122"/>
              </a:rPr>
              <a:t>购物篮及</a:t>
            </a:r>
            <a:r>
              <a:rPr lang="en-US" altLang="zh-CN" dirty="0">
                <a:latin typeface="Cambria Math" panose="02040503050406030204" pitchFamily="18" charset="0"/>
                <a:ea typeface="方正卡通简体" panose="03000509000000000000" pitchFamily="65" charset="-122"/>
              </a:rPr>
              <a:t>A-Priori</a:t>
            </a:r>
            <a:r>
              <a:rPr lang="zh-CN" altLang="en-US" dirty="0">
                <a:latin typeface="Cambria Math" panose="02040503050406030204" pitchFamily="18" charset="0"/>
                <a:ea typeface="方正卡通简体" panose="03000509000000000000" pitchFamily="65" charset="-122"/>
              </a:rPr>
              <a:t>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36</a:t>
            </a:fld>
            <a:endParaRPr lang="en-US"/>
          </a:p>
        </p:txBody>
      </p:sp>
      <p:sp>
        <p:nvSpPr>
          <p:cNvPr id="6" name="内容占位符 2"/>
          <p:cNvSpPr txBox="1">
            <a:spLocks/>
          </p:cNvSpPr>
          <p:nvPr/>
        </p:nvSpPr>
        <p:spPr>
          <a:xfrm>
            <a:off x="192981" y="1600200"/>
            <a:ext cx="8401050" cy="573785"/>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6.2.5  A-Priori</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算法</a:t>
            </a:r>
          </a:p>
        </p:txBody>
      </p:sp>
      <p:sp>
        <p:nvSpPr>
          <p:cNvPr id="8" name="内容占位符 2"/>
          <p:cNvSpPr>
            <a:spLocks noGrp="1"/>
          </p:cNvSpPr>
          <p:nvPr>
            <p:ph idx="1"/>
          </p:nvPr>
        </p:nvSpPr>
        <p:spPr>
          <a:xfrm>
            <a:off x="101383" y="2014218"/>
            <a:ext cx="6694637" cy="3800365"/>
          </a:xfrm>
        </p:spPr>
        <p:txBody>
          <a:bodyPr>
            <a:noAutofit/>
          </a:bodyPr>
          <a:lstStyle/>
          <a:p>
            <a:pPr marL="89154" indent="0" algn="just">
              <a:buNone/>
            </a:pPr>
            <a:r>
              <a:rPr lang="en-US" altLang="zh-CN" sz="2100"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A-Priori</a:t>
            </a:r>
            <a:r>
              <a:rPr lang="zh-CN" altLang="en-US" sz="2100"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算法的第二遍扫描</a:t>
            </a:r>
          </a:p>
          <a:p>
            <a:pPr marL="89154" indent="0" algn="just">
              <a:buNone/>
            </a:pPr>
            <a:r>
              <a:rPr lang="zh-CN" altLang="en-US" sz="2100"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第二遍扫描的技术细节如下</a:t>
            </a:r>
            <a:r>
              <a:rPr lang="en-US" altLang="zh-CN" sz="2100"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p>
          <a:p>
            <a:pPr algn="just">
              <a:buFont typeface="Wingdings" panose="05000000000000000000" pitchFamily="2" charset="2"/>
              <a:buChar char="l"/>
            </a:pPr>
            <a:r>
              <a:rPr lang="en-US" altLang="zh-CN" sz="2100"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100" dirty="0">
                <a:solidFill>
                  <a:srgbClr val="00B0F0"/>
                </a:solidFill>
                <a:latin typeface="Cambria Math" panose="02040503050406030204" pitchFamily="18" charset="0"/>
                <a:ea typeface="方正卡通简体" panose="03000509000000000000" pitchFamily="65" charset="-122"/>
                <a:cs typeface="萝莉体 第二版" panose="02000500000000000000" pitchFamily="2" charset="-122"/>
              </a:rPr>
              <a:t>对每个购物篮，在频繁项集表中检查哪些项是频繁的</a:t>
            </a:r>
            <a:endParaRPr lang="en-US" altLang="zh-CN" sz="2100" dirty="0">
              <a:solidFill>
                <a:srgbClr val="00B0F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lgn="just">
              <a:buFont typeface="Wingdings" panose="05000000000000000000" pitchFamily="2" charset="2"/>
              <a:buChar char="l"/>
            </a:pPr>
            <a:r>
              <a:rPr lang="zh-CN" altLang="en-US" sz="2100" dirty="0">
                <a:solidFill>
                  <a:srgbClr val="7030A0"/>
                </a:solidFill>
                <a:latin typeface="Cambria Math" panose="02040503050406030204" pitchFamily="18" charset="0"/>
                <a:ea typeface="方正卡通简体" panose="03000509000000000000" pitchFamily="65" charset="-122"/>
                <a:cs typeface="萝莉体 第二版" panose="02000500000000000000" pitchFamily="2" charset="-122"/>
              </a:rPr>
              <a:t>通过一个双重循环生成该购物篮中所有的频繁项对</a:t>
            </a:r>
            <a:r>
              <a:rPr lang="en-US" altLang="zh-CN" sz="2100" dirty="0">
                <a:solidFill>
                  <a:srgbClr val="7030A0"/>
                </a:solidFill>
                <a:latin typeface="Cambria Math" panose="02040503050406030204" pitchFamily="18" charset="0"/>
                <a:ea typeface="方正卡通简体" panose="03000509000000000000" pitchFamily="65" charset="-122"/>
                <a:cs typeface="萝莉体 第二版" panose="02000500000000000000" pitchFamily="2" charset="-122"/>
              </a:rPr>
              <a:t>;</a:t>
            </a:r>
          </a:p>
          <a:p>
            <a:pPr algn="just">
              <a:buFont typeface="Wingdings" panose="05000000000000000000" pitchFamily="2" charset="2"/>
              <a:buChar char="l"/>
            </a:pPr>
            <a:r>
              <a:rPr lang="zh-CN" altLang="en-US" sz="2100" dirty="0">
                <a:solidFill>
                  <a:srgbClr val="008000"/>
                </a:solidFill>
                <a:latin typeface="Cambria Math" panose="02040503050406030204" pitchFamily="18" charset="0"/>
                <a:ea typeface="方正卡通简体" panose="03000509000000000000" pitchFamily="65" charset="-122"/>
                <a:cs typeface="萝莉体 第二版" panose="02000500000000000000" pitchFamily="2" charset="-122"/>
              </a:rPr>
              <a:t>对每个上述项对，在存储计数值的数据结构中相应的计数值上加</a:t>
            </a:r>
            <a:r>
              <a:rPr lang="en-US" altLang="zh-CN" sz="2100" dirty="0">
                <a:solidFill>
                  <a:srgbClr val="008000"/>
                </a:solidFill>
                <a:latin typeface="Cambria Math" panose="02040503050406030204" pitchFamily="18" charset="0"/>
                <a:ea typeface="方正卡通简体" panose="03000509000000000000" pitchFamily="65" charset="-122"/>
                <a:cs typeface="萝莉体 第二版" panose="02000500000000000000" pitchFamily="2" charset="-122"/>
              </a:rPr>
              <a:t>1</a:t>
            </a:r>
            <a:r>
              <a:rPr lang="zh-CN" altLang="en-US" sz="2100" dirty="0">
                <a:solidFill>
                  <a:srgbClr val="008000"/>
                </a:solidFill>
                <a:latin typeface="Cambria Math" panose="02040503050406030204" pitchFamily="18" charset="0"/>
                <a:ea typeface="方正卡通简体" panose="03000509000000000000" pitchFamily="65" charset="-122"/>
                <a:cs typeface="萝莉体 第二版" panose="02000500000000000000" pitchFamily="2" charset="-122"/>
              </a:rPr>
              <a:t>。</a:t>
            </a:r>
          </a:p>
          <a:p>
            <a:pPr marL="89154" indent="0" algn="just">
              <a:buNone/>
            </a:pPr>
            <a:r>
              <a:rPr lang="zh-CN" altLang="en-US" sz="2100" dirty="0">
                <a:solidFill>
                  <a:srgbClr val="333399"/>
                </a:solidFill>
                <a:latin typeface="Cambria Math" panose="02040503050406030204" pitchFamily="18" charset="0"/>
                <a:ea typeface="方正卡通简体" panose="03000509000000000000" pitchFamily="65" charset="-122"/>
                <a:cs typeface="萝莉体 第二版" panose="02000500000000000000" pitchFamily="2" charset="-122"/>
              </a:rPr>
              <a:t>最后，在</a:t>
            </a:r>
            <a:r>
              <a:rPr lang="zh-CN" altLang="en-US" sz="2100" b="1" dirty="0">
                <a:solidFill>
                  <a:srgbClr val="333399"/>
                </a:solidFill>
                <a:latin typeface="Cambria Math" panose="02040503050406030204" pitchFamily="18" charset="0"/>
                <a:ea typeface="方正卡通简体" panose="03000509000000000000" pitchFamily="65" charset="-122"/>
                <a:cs typeface="萝莉体 第二版" panose="02000500000000000000" pitchFamily="2" charset="-122"/>
              </a:rPr>
              <a:t>第二遍扫描结束</a:t>
            </a:r>
            <a:r>
              <a:rPr lang="zh-CN" altLang="en-US" sz="2100" dirty="0">
                <a:solidFill>
                  <a:srgbClr val="333399"/>
                </a:solidFill>
                <a:latin typeface="Cambria Math" panose="02040503050406030204" pitchFamily="18" charset="0"/>
                <a:ea typeface="方正卡通简体" panose="03000509000000000000" pitchFamily="65" charset="-122"/>
                <a:cs typeface="萝莉体 第二版" panose="02000500000000000000" pitchFamily="2" charset="-122"/>
              </a:rPr>
              <a:t>时，检查计数值结构以</a:t>
            </a:r>
            <a:r>
              <a:rPr lang="zh-CN" altLang="en-US" sz="2100" b="1" dirty="0">
                <a:solidFill>
                  <a:srgbClr val="333399"/>
                </a:solidFill>
                <a:latin typeface="Cambria Math" panose="02040503050406030204" pitchFamily="18" charset="0"/>
                <a:ea typeface="方正卡通简体" panose="03000509000000000000" pitchFamily="65" charset="-122"/>
                <a:cs typeface="萝莉体 第二版" panose="02000500000000000000" pitchFamily="2" charset="-122"/>
              </a:rPr>
              <a:t>确定</a:t>
            </a:r>
            <a:r>
              <a:rPr lang="zh-CN" altLang="en-US" sz="2100" dirty="0">
                <a:solidFill>
                  <a:srgbClr val="333399"/>
                </a:solidFill>
                <a:latin typeface="Cambria Math" panose="02040503050406030204" pitchFamily="18" charset="0"/>
                <a:ea typeface="方正卡通简体" panose="03000509000000000000" pitchFamily="65" charset="-122"/>
                <a:cs typeface="萝莉体 第二版" panose="02000500000000000000" pitchFamily="2" charset="-122"/>
              </a:rPr>
              <a:t>哪些项对是</a:t>
            </a:r>
            <a:r>
              <a:rPr lang="zh-CN" altLang="en-US" sz="2100" b="1" dirty="0">
                <a:solidFill>
                  <a:srgbClr val="333399"/>
                </a:solidFill>
                <a:latin typeface="Cambria Math" panose="02040503050406030204" pitchFamily="18" charset="0"/>
                <a:ea typeface="方正卡通简体" panose="03000509000000000000" pitchFamily="65" charset="-122"/>
                <a:cs typeface="萝莉体 第二版" panose="02000500000000000000" pitchFamily="2" charset="-122"/>
              </a:rPr>
              <a:t>频繁项对</a:t>
            </a:r>
            <a:r>
              <a:rPr lang="zh-CN" altLang="en-US" sz="2100" dirty="0">
                <a:solidFill>
                  <a:srgbClr val="333399"/>
                </a:solidFill>
                <a:latin typeface="Cambria Math" panose="02040503050406030204" pitchFamily="18" charset="0"/>
                <a:ea typeface="方正卡通简体" panose="03000509000000000000" pitchFamily="65" charset="-122"/>
                <a:cs typeface="萝莉体 第二版" panose="02000500000000000000" pitchFamily="2" charset="-122"/>
              </a:rPr>
              <a:t>。 </a:t>
            </a:r>
            <a:endParaRPr lang="en-US" altLang="zh-CN" sz="2325" dirty="0">
              <a:solidFill>
                <a:srgbClr val="333399"/>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pic>
        <p:nvPicPr>
          <p:cNvPr id="3" name="图片 2"/>
          <p:cNvPicPr>
            <a:picLocks noChangeAspect="1"/>
          </p:cNvPicPr>
          <p:nvPr/>
        </p:nvPicPr>
        <p:blipFill>
          <a:blip r:embed="rId3"/>
          <a:stretch>
            <a:fillRect/>
          </a:stretch>
        </p:blipFill>
        <p:spPr>
          <a:xfrm>
            <a:off x="6888789" y="1809091"/>
            <a:ext cx="2022854" cy="3985919"/>
          </a:xfrm>
          <a:prstGeom prst="rect">
            <a:avLst/>
          </a:prstGeom>
        </p:spPr>
      </p:pic>
    </p:spTree>
    <p:extLst>
      <p:ext uri="{BB962C8B-B14F-4D97-AF65-F5344CB8AC3E}">
        <p14:creationId xmlns:p14="http://schemas.microsoft.com/office/powerpoint/2010/main" val="11157480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6.2 </a:t>
            </a:r>
            <a:r>
              <a:rPr lang="zh-CN" altLang="en-US" dirty="0">
                <a:latin typeface="Cambria Math" panose="02040503050406030204" pitchFamily="18" charset="0"/>
                <a:ea typeface="方正卡通简体" panose="03000509000000000000" pitchFamily="65" charset="-122"/>
              </a:rPr>
              <a:t>购物篮及</a:t>
            </a:r>
            <a:r>
              <a:rPr lang="en-US" altLang="zh-CN" dirty="0">
                <a:latin typeface="Cambria Math" panose="02040503050406030204" pitchFamily="18" charset="0"/>
                <a:ea typeface="方正卡通简体" panose="03000509000000000000" pitchFamily="65" charset="-122"/>
              </a:rPr>
              <a:t>A-Priori</a:t>
            </a:r>
            <a:r>
              <a:rPr lang="zh-CN" altLang="en-US" dirty="0">
                <a:latin typeface="Cambria Math" panose="02040503050406030204" pitchFamily="18" charset="0"/>
                <a:ea typeface="方正卡通简体" panose="03000509000000000000" pitchFamily="65" charset="-122"/>
              </a:rPr>
              <a:t>算法</a:t>
            </a:r>
          </a:p>
        </p:txBody>
      </p:sp>
      <p:sp>
        <p:nvSpPr>
          <p:cNvPr id="5" name="灯片编号占位符 4"/>
          <p:cNvSpPr>
            <a:spLocks noGrp="1"/>
          </p:cNvSpPr>
          <p:nvPr>
            <p:ph type="sldNum" sz="quarter" idx="12"/>
          </p:nvPr>
        </p:nvSpPr>
        <p:spPr/>
        <p:txBody>
          <a:bodyPr/>
          <a:lstStyle/>
          <a:p>
            <a:fld id="{19B12225-5612-419B-A8D5-4B8EEE4C217E}" type="slidenum">
              <a:rPr lang="en-US" smtClean="0"/>
              <a:pPr/>
              <a:t>37</a:t>
            </a:fld>
            <a:endParaRPr lang="en-US"/>
          </a:p>
        </p:txBody>
      </p:sp>
      <p:sp>
        <p:nvSpPr>
          <p:cNvPr id="6" name="内容占位符 2"/>
          <p:cNvSpPr txBox="1">
            <a:spLocks/>
          </p:cNvSpPr>
          <p:nvPr/>
        </p:nvSpPr>
        <p:spPr>
          <a:xfrm>
            <a:off x="192981" y="1600200"/>
            <a:ext cx="8401050" cy="573785"/>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6.2.6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所有频繁项集上的</a:t>
            </a: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A-Priori</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算法</a:t>
            </a:r>
          </a:p>
        </p:txBody>
      </p:sp>
      <p:sp>
        <p:nvSpPr>
          <p:cNvPr id="8" name="内容占位符 2"/>
          <p:cNvSpPr>
            <a:spLocks noGrp="1"/>
          </p:cNvSpPr>
          <p:nvPr>
            <p:ph idx="1"/>
          </p:nvPr>
        </p:nvSpPr>
        <p:spPr>
          <a:xfrm>
            <a:off x="108823" y="2084316"/>
            <a:ext cx="9035177" cy="1801885"/>
          </a:xfrm>
        </p:spPr>
        <p:txBody>
          <a:bodyPr>
            <a:noAutofit/>
          </a:bodyPr>
          <a:lstStyle/>
          <a:p>
            <a:pPr marL="89154" indent="0" algn="just">
              <a:buNone/>
            </a:pPr>
            <a:r>
              <a:rPr lang="zh-CN" altLang="en-US" sz="2100"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从某个集合大小</a:t>
            </a:r>
            <a:r>
              <a:rPr lang="en-US" altLang="zh-CN" sz="2100" i="1"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k</a:t>
            </a:r>
            <a:r>
              <a:rPr lang="zh-CN" altLang="en-US" sz="2100"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到下一个大小</a:t>
            </a:r>
            <a:r>
              <a:rPr lang="en-US" altLang="zh-CN" sz="2100" i="1" dirty="0" err="1">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k</a:t>
            </a:r>
            <a:r>
              <a:rPr lang="en-US" altLang="zh-CN" sz="2100" dirty="0" err="1">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+l</a:t>
            </a:r>
            <a:r>
              <a:rPr lang="zh-CN" altLang="en-US" sz="2100"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的转移模式可以概述如下。对每个集合大小</a:t>
            </a:r>
            <a:r>
              <a:rPr lang="en-US" altLang="zh-CN" sz="2100"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k</a:t>
            </a:r>
            <a:r>
              <a:rPr lang="zh-CN" altLang="en-US" sz="2100"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，存在两个频繁项集的集合</a:t>
            </a:r>
            <a:r>
              <a:rPr lang="en-US" altLang="zh-CN" sz="2100"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p>
          <a:p>
            <a:pPr algn="just">
              <a:buFont typeface="Wingdings" panose="05000000000000000000" pitchFamily="2" charset="2"/>
              <a:buChar char="p"/>
            </a:pPr>
            <a:r>
              <a:rPr lang="en-US" altLang="zh-CN" sz="2100"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en-US" altLang="zh-CN" sz="2100" i="1" dirty="0" err="1">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C</a:t>
            </a:r>
            <a:r>
              <a:rPr lang="en-US" altLang="zh-CN" sz="2100" i="1" baseline="-25000" dirty="0" err="1">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k</a:t>
            </a:r>
            <a:r>
              <a:rPr lang="zh-CN" altLang="en-US"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大小为</a:t>
            </a:r>
            <a:r>
              <a:rPr lang="en-US" altLang="zh-CN" sz="2100" i="1"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k</a:t>
            </a:r>
            <a:r>
              <a:rPr lang="zh-CN" altLang="en-US"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的候选</a:t>
            </a:r>
            <a:r>
              <a:rPr lang="en-US" altLang="zh-CN"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(candidate)</a:t>
            </a:r>
            <a:r>
              <a:rPr lang="zh-CN" altLang="en-US"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项集集合，即必须要通过计算来确定到底是否真正频繁的项集组成的集合</a:t>
            </a:r>
            <a:r>
              <a:rPr lang="en-US" altLang="zh-CN" sz="2100"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a:t>
            </a:r>
          </a:p>
          <a:p>
            <a:pPr>
              <a:buFont typeface="Wingdings" panose="05000000000000000000" pitchFamily="2" charset="2"/>
              <a:buChar char="p"/>
            </a:pPr>
            <a:r>
              <a:rPr lang="en-US" altLang="zh-CN" sz="2100" i="1"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L</a:t>
            </a:r>
            <a:r>
              <a:rPr lang="en-US" altLang="zh-CN" sz="2100" i="1" baseline="-250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k</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大小为</a:t>
            </a:r>
            <a:r>
              <a:rPr lang="en-US" altLang="zh-CN" sz="2100" i="1"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k</a:t>
            </a:r>
            <a:r>
              <a:rPr lang="zh-CN" altLang="en-US" sz="21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的真正频繁的项集集合。 </a:t>
            </a:r>
            <a:endParaRPr lang="en-US" altLang="zh-CN" sz="232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pic>
        <p:nvPicPr>
          <p:cNvPr id="4" name="图片 3"/>
          <p:cNvPicPr>
            <a:picLocks noChangeAspect="1"/>
          </p:cNvPicPr>
          <p:nvPr/>
        </p:nvPicPr>
        <p:blipFill>
          <a:blip r:embed="rId3"/>
          <a:stretch>
            <a:fillRect/>
          </a:stretch>
        </p:blipFill>
        <p:spPr>
          <a:xfrm>
            <a:off x="710719" y="3857531"/>
            <a:ext cx="7722563" cy="2011680"/>
          </a:xfrm>
          <a:prstGeom prst="rect">
            <a:avLst/>
          </a:prstGeom>
        </p:spPr>
      </p:pic>
    </p:spTree>
    <p:extLst>
      <p:ext uri="{BB962C8B-B14F-4D97-AF65-F5344CB8AC3E}">
        <p14:creationId xmlns:p14="http://schemas.microsoft.com/office/powerpoint/2010/main" val="2037776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6.3 </a:t>
            </a:r>
            <a:r>
              <a:rPr lang="zh-CN" altLang="en-US" dirty="0">
                <a:latin typeface="Cambria Math" panose="02040503050406030204" pitchFamily="18" charset="0"/>
                <a:ea typeface="方正卡通简体" panose="03000509000000000000" pitchFamily="65" charset="-122"/>
              </a:rPr>
              <a:t>更大数据集在内存中的处理</a:t>
            </a:r>
          </a:p>
        </p:txBody>
      </p:sp>
      <p:sp>
        <p:nvSpPr>
          <p:cNvPr id="5" name="灯片编号占位符 4"/>
          <p:cNvSpPr>
            <a:spLocks noGrp="1"/>
          </p:cNvSpPr>
          <p:nvPr>
            <p:ph type="sldNum" sz="quarter" idx="12"/>
          </p:nvPr>
        </p:nvSpPr>
        <p:spPr/>
        <p:txBody>
          <a:bodyPr/>
          <a:lstStyle/>
          <a:p>
            <a:fld id="{19B12225-5612-419B-A8D5-4B8EEE4C217E}" type="slidenum">
              <a:rPr lang="en-US" smtClean="0"/>
              <a:pPr/>
              <a:t>38</a:t>
            </a:fld>
            <a:endParaRPr lang="en-US"/>
          </a:p>
        </p:txBody>
      </p:sp>
      <p:sp>
        <p:nvSpPr>
          <p:cNvPr id="13" name="内容占位符 2"/>
          <p:cNvSpPr>
            <a:spLocks noGrp="1"/>
          </p:cNvSpPr>
          <p:nvPr>
            <p:ph idx="1"/>
          </p:nvPr>
        </p:nvSpPr>
        <p:spPr>
          <a:xfrm>
            <a:off x="171450" y="2200275"/>
            <a:ext cx="8801100" cy="3800475"/>
          </a:xfrm>
        </p:spPr>
        <p:txBody>
          <a:bodyPr>
            <a:normAutofit/>
          </a:bodyPr>
          <a:lstStyle/>
          <a:p>
            <a:pPr>
              <a:buFont typeface="Wingdings" panose="05000000000000000000" pitchFamily="2" charset="2"/>
              <a:buChar char="n"/>
            </a:pPr>
            <a:r>
              <a:rPr lang="zh-CN" altLang="en-US" sz="225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只要在需要最大内存的那一步内存足够大而不会发生内存抖动</a:t>
            </a:r>
            <a:r>
              <a:rPr lang="en-US" altLang="zh-CN" sz="2250" dirty="0">
                <a:solidFill>
                  <a:schemeClr val="accent2">
                    <a:lumMod val="50000"/>
                  </a:schemeClr>
                </a:solidFill>
                <a:latin typeface="Cambria Math" panose="02040503050406030204" pitchFamily="18" charset="0"/>
                <a:ea typeface="Cambria Math" panose="02040503050406030204" pitchFamily="18" charset="0"/>
                <a:cs typeface="萝莉体 第二版" panose="02000500000000000000" pitchFamily="2" charset="-122"/>
              </a:rPr>
              <a:t>(</a:t>
            </a:r>
            <a:r>
              <a:rPr lang="zh-CN" altLang="en-US" sz="225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在磁盘和内存之间反复传输数据</a:t>
            </a:r>
            <a:r>
              <a:rPr lang="en-US" altLang="zh-CN" sz="2250" dirty="0">
                <a:solidFill>
                  <a:schemeClr val="accent2">
                    <a:lumMod val="50000"/>
                  </a:schemeClr>
                </a:solidFill>
                <a:latin typeface="Cambria Math" panose="02040503050406030204" pitchFamily="18" charset="0"/>
                <a:ea typeface="Cambria Math" panose="02040503050406030204" pitchFamily="18" charset="0"/>
                <a:cs typeface="萝莉体 第二版" panose="02000500000000000000" pitchFamily="2" charset="-122"/>
              </a:rPr>
              <a:t>)</a:t>
            </a:r>
            <a:r>
              <a:rPr lang="zh-CN" altLang="en-US" sz="225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的话，</a:t>
            </a:r>
            <a:r>
              <a:rPr lang="en-US" altLang="zh-CN" sz="2250" dirty="0">
                <a:solidFill>
                  <a:schemeClr val="accent2">
                    <a:lumMod val="50000"/>
                  </a:schemeClr>
                </a:solidFill>
                <a:latin typeface="Cambria Math" panose="02040503050406030204" pitchFamily="18" charset="0"/>
                <a:ea typeface="Cambria Math" panose="02040503050406030204" pitchFamily="18" charset="0"/>
                <a:cs typeface="萝莉体 第二版" panose="02000500000000000000" pitchFamily="2" charset="-122"/>
              </a:rPr>
              <a:t>A-Priori</a:t>
            </a:r>
            <a:r>
              <a:rPr lang="zh-CN" altLang="en-US" sz="225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算法就很好。</a:t>
            </a:r>
            <a:endParaRPr lang="en-US" altLang="zh-CN" sz="2250" dirty="0">
              <a:solidFill>
                <a:schemeClr val="accent2">
                  <a:lumMod val="50000"/>
                </a:schemeClr>
              </a:solidFill>
              <a:latin typeface="Cambria Math" panose="02040503050406030204" pitchFamily="18" charset="0"/>
              <a:ea typeface="Cambria Math" panose="02040503050406030204" pitchFamily="18" charset="0"/>
              <a:cs typeface="萝莉体 第二版" panose="02000500000000000000" pitchFamily="2" charset="-122"/>
            </a:endParaRPr>
          </a:p>
          <a:p>
            <a:pPr>
              <a:buFont typeface="Wingdings" panose="05000000000000000000" pitchFamily="2" charset="2"/>
              <a:buChar char="n"/>
            </a:pPr>
            <a:r>
              <a:rPr lang="zh-CN" altLang="en-US" sz="2250" b="1"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通常需要最大内存的步骤就是对候选项对</a:t>
            </a:r>
            <a:r>
              <a:rPr lang="en-US" altLang="zh-CN" sz="2250" b="1" dirty="0">
                <a:solidFill>
                  <a:schemeClr val="accent2">
                    <a:lumMod val="50000"/>
                  </a:schemeClr>
                </a:solidFill>
                <a:latin typeface="Cambria Math" panose="02040503050406030204" pitchFamily="18" charset="0"/>
                <a:ea typeface="Cambria Math" panose="02040503050406030204" pitchFamily="18" charset="0"/>
                <a:cs typeface="萝莉体 第二版" panose="02000500000000000000" pitchFamily="2" charset="-122"/>
              </a:rPr>
              <a:t>C</a:t>
            </a:r>
            <a:r>
              <a:rPr lang="en-US" altLang="zh-CN" sz="2250" b="1" baseline="-25000" dirty="0">
                <a:solidFill>
                  <a:schemeClr val="accent2">
                    <a:lumMod val="50000"/>
                  </a:schemeClr>
                </a:solidFill>
                <a:latin typeface="Cambria Math" panose="02040503050406030204" pitchFamily="18" charset="0"/>
                <a:ea typeface="Cambria Math" panose="02040503050406030204" pitchFamily="18" charset="0"/>
                <a:cs typeface="萝莉体 第二版" panose="02000500000000000000" pitchFamily="2" charset="-122"/>
              </a:rPr>
              <a:t>2</a:t>
            </a:r>
            <a:r>
              <a:rPr lang="zh-CN" altLang="en-US" sz="2250" b="1"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计数</a:t>
            </a:r>
            <a:r>
              <a:rPr lang="zh-CN" altLang="en-US" sz="225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endParaRPr lang="en-US" altLang="zh-CN" sz="225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lvl="1">
              <a:buFont typeface="Wingdings" panose="05000000000000000000" pitchFamily="2" charset="2"/>
              <a:buChar char="n"/>
            </a:pPr>
            <a:r>
              <a:rPr lang="zh-CN" altLang="en-US" sz="225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例：如果有</a:t>
            </a:r>
            <a:r>
              <a:rPr lang="en-US" altLang="zh-CN" sz="225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10^5</a:t>
            </a:r>
            <a:r>
              <a:rPr lang="zh-CN" altLang="en-US" sz="225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个单频繁项，那么候选项对可能有</a:t>
            </a:r>
            <a:r>
              <a:rPr lang="en-US" altLang="zh-CN" sz="225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C</a:t>
            </a:r>
            <a:r>
              <a:rPr lang="en-US" altLang="zh-CN" sz="2250" baseline="-250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2</a:t>
            </a:r>
            <a:r>
              <a:rPr lang="zh-CN" altLang="en-US" sz="225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25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10^10/2 </a:t>
            </a:r>
          </a:p>
          <a:p>
            <a:pPr lvl="1">
              <a:buFont typeface="Wingdings" panose="05000000000000000000" pitchFamily="2" charset="2"/>
              <a:buChar char="n"/>
            </a:pPr>
            <a:r>
              <a:rPr lang="zh-CN" altLang="en-US" sz="225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如果内存不够就需要存文件里，造成内存抖动</a:t>
            </a:r>
            <a:endParaRPr lang="en-US" altLang="zh-CN" sz="2250" dirty="0">
              <a:solidFill>
                <a:srgbClr val="FF0000"/>
              </a:solidFill>
              <a:latin typeface="Cambria Math" panose="02040503050406030204" pitchFamily="18" charset="0"/>
              <a:ea typeface="Cambria Math" panose="02040503050406030204" pitchFamily="18" charset="0"/>
              <a:cs typeface="萝莉体 第二版" panose="02000500000000000000" pitchFamily="2" charset="-122"/>
            </a:endParaRPr>
          </a:p>
          <a:p>
            <a:pPr>
              <a:buFont typeface="Wingdings" panose="05000000000000000000" pitchFamily="2" charset="2"/>
              <a:buChar char="n"/>
            </a:pPr>
            <a:r>
              <a:rPr lang="zh-CN" altLang="en-US" sz="225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已经有人提出了多个算法来降低候选集</a:t>
            </a:r>
            <a:r>
              <a:rPr lang="en-US" altLang="zh-CN" sz="2250" dirty="0">
                <a:solidFill>
                  <a:schemeClr val="accent2">
                    <a:lumMod val="50000"/>
                  </a:schemeClr>
                </a:solidFill>
                <a:latin typeface="Cambria Math" panose="02040503050406030204" pitchFamily="18" charset="0"/>
                <a:ea typeface="Cambria Math" panose="02040503050406030204" pitchFamily="18" charset="0"/>
                <a:cs typeface="萝莉体 第二版" panose="02000500000000000000" pitchFamily="2" charset="-122"/>
              </a:rPr>
              <a:t>C</a:t>
            </a:r>
            <a:r>
              <a:rPr lang="en-US" altLang="zh-CN" sz="2250" baseline="-25000" dirty="0">
                <a:solidFill>
                  <a:schemeClr val="accent2">
                    <a:lumMod val="50000"/>
                  </a:schemeClr>
                </a:solidFill>
                <a:latin typeface="Cambria Math" panose="02040503050406030204" pitchFamily="18" charset="0"/>
                <a:ea typeface="Cambria Math" panose="02040503050406030204" pitchFamily="18" charset="0"/>
                <a:cs typeface="萝莉体 第二版" panose="02000500000000000000" pitchFamily="2" charset="-122"/>
              </a:rPr>
              <a:t>2</a:t>
            </a:r>
            <a:r>
              <a:rPr lang="zh-CN" altLang="en-US" sz="225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的大小。</a:t>
            </a:r>
            <a:endParaRPr lang="en-US" altLang="zh-CN" sz="225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en-US" altLang="zh-CN" sz="2250" b="1"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PCY</a:t>
            </a:r>
            <a:r>
              <a:rPr lang="zh-CN" altLang="en-US" sz="2250" b="1"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算法</a:t>
            </a:r>
            <a:r>
              <a:rPr lang="zh-CN" altLang="en-US" sz="2250"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，它能够利用</a:t>
            </a:r>
            <a:r>
              <a:rPr lang="en-US" altLang="zh-CN" sz="2250"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A-Priori</a:t>
            </a:r>
            <a:r>
              <a:rPr lang="zh-CN" altLang="en-US" sz="2250"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算法的第一遍扫描当中单元素项集计数通常不需要大量内存这个事实。</a:t>
            </a:r>
            <a:endParaRPr lang="en-US" altLang="zh-CN" sz="2250"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25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多阶段算法，它不仅利用</a:t>
            </a:r>
            <a:r>
              <a:rPr lang="en-US" altLang="zh-CN" sz="225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PCY</a:t>
            </a:r>
            <a:r>
              <a:rPr lang="zh-CN" altLang="en-US" sz="225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中的技巧而且通过插入额外的扫描过程来进一步降低</a:t>
            </a:r>
            <a:r>
              <a:rPr lang="en-US" altLang="zh-CN" sz="225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C</a:t>
            </a:r>
            <a:r>
              <a:rPr lang="en-US" altLang="zh-CN" sz="2250" baseline="-250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2</a:t>
            </a:r>
            <a:r>
              <a:rPr lang="zh-CN" altLang="en-US" sz="225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的大小。</a:t>
            </a:r>
            <a:endParaRPr lang="zh-CN" altLang="en-US" sz="2250" dirty="0">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buNone/>
            </a:pPr>
            <a:endParaRPr lang="zh-CN" altLang="en-US" sz="2850" dirty="0">
              <a:solidFill>
                <a:schemeClr val="accent2">
                  <a:lumMod val="5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p:txBody>
      </p:sp>
      <p:sp>
        <p:nvSpPr>
          <p:cNvPr id="3" name="文本框 2">
            <a:extLst>
              <a:ext uri="{FF2B5EF4-FFF2-40B4-BE49-F238E27FC236}">
                <a16:creationId xmlns:a16="http://schemas.microsoft.com/office/drawing/2014/main" id="{E69CD826-B2DA-B684-5F26-7239986D5621}"/>
              </a:ext>
            </a:extLst>
          </p:cNvPr>
          <p:cNvSpPr txBox="1"/>
          <p:nvPr/>
        </p:nvSpPr>
        <p:spPr>
          <a:xfrm>
            <a:off x="4809144" y="5568017"/>
            <a:ext cx="3762185" cy="1015663"/>
          </a:xfrm>
          <a:prstGeom prst="rect">
            <a:avLst/>
          </a:prstGeom>
          <a:noFill/>
        </p:spPr>
        <p:txBody>
          <a:bodyPr wrap="square" rtlCol="0">
            <a:spAutoFit/>
          </a:bodyPr>
          <a:lstStyle/>
          <a:p>
            <a:r>
              <a:rPr kumimoji="1" lang="zh-CN" altLang="en-US" sz="2000" dirty="0">
                <a:solidFill>
                  <a:srgbClr val="002060"/>
                </a:solidFill>
              </a:rPr>
              <a:t>利用</a:t>
            </a:r>
            <a:r>
              <a:rPr kumimoji="1" lang="en-US" altLang="zh-CN" sz="2000" dirty="0">
                <a:solidFill>
                  <a:srgbClr val="002060"/>
                </a:solidFill>
              </a:rPr>
              <a:t>hash</a:t>
            </a:r>
            <a:r>
              <a:rPr kumimoji="1" lang="zh-CN" altLang="en-US" sz="2000" dirty="0">
                <a:solidFill>
                  <a:srgbClr val="002060"/>
                </a:solidFill>
              </a:rPr>
              <a:t>映射，如果项对的</a:t>
            </a:r>
            <a:r>
              <a:rPr kumimoji="1" lang="en-US" altLang="zh-CN" sz="2000" dirty="0">
                <a:solidFill>
                  <a:srgbClr val="002060"/>
                </a:solidFill>
              </a:rPr>
              <a:t>hash</a:t>
            </a:r>
            <a:r>
              <a:rPr kumimoji="1" lang="zh-CN" altLang="en-US" sz="2000" dirty="0">
                <a:solidFill>
                  <a:srgbClr val="002060"/>
                </a:solidFill>
              </a:rPr>
              <a:t>映射落在项相近甚至相同的位置，那么即可判定为频繁相对</a:t>
            </a:r>
          </a:p>
        </p:txBody>
      </p:sp>
      <p:cxnSp>
        <p:nvCxnSpPr>
          <p:cNvPr id="6" name="直线箭头连接符 5">
            <a:extLst>
              <a:ext uri="{FF2B5EF4-FFF2-40B4-BE49-F238E27FC236}">
                <a16:creationId xmlns:a16="http://schemas.microsoft.com/office/drawing/2014/main" id="{DCC25D4D-7E25-02F9-7E90-A505BACD472C}"/>
              </a:ext>
            </a:extLst>
          </p:cNvPr>
          <p:cNvCxnSpPr>
            <a:stCxn id="13" idx="2"/>
          </p:cNvCxnSpPr>
          <p:nvPr/>
        </p:nvCxnSpPr>
        <p:spPr>
          <a:xfrm flipH="1" flipV="1">
            <a:off x="1828800" y="4800600"/>
            <a:ext cx="2743200" cy="1200150"/>
          </a:xfrm>
          <a:prstGeom prst="straightConnector1">
            <a:avLst/>
          </a:prstGeom>
          <a:ln w="19050">
            <a:solidFill>
              <a:srgbClr val="002060"/>
            </a:solidFill>
            <a:prstDash val="solid"/>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612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6.5 </a:t>
            </a:r>
            <a:r>
              <a:rPr lang="zh-CN" altLang="en-US" dirty="0">
                <a:latin typeface="Cambria Math" panose="02040503050406030204" pitchFamily="18" charset="0"/>
                <a:ea typeface="方正卡通简体" panose="03000509000000000000" pitchFamily="65" charset="-122"/>
              </a:rPr>
              <a:t>流中频繁项计数</a:t>
            </a:r>
          </a:p>
        </p:txBody>
      </p:sp>
      <p:sp>
        <p:nvSpPr>
          <p:cNvPr id="5" name="灯片编号占位符 4"/>
          <p:cNvSpPr>
            <a:spLocks noGrp="1"/>
          </p:cNvSpPr>
          <p:nvPr>
            <p:ph type="sldNum" sz="quarter" idx="12"/>
          </p:nvPr>
        </p:nvSpPr>
        <p:spPr/>
        <p:txBody>
          <a:bodyPr/>
          <a:lstStyle/>
          <a:p>
            <a:fld id="{19B12225-5612-419B-A8D5-4B8EEE4C217E}" type="slidenum">
              <a:rPr lang="en-US" smtClean="0"/>
              <a:pPr/>
              <a:t>39</a:t>
            </a:fld>
            <a:endParaRPr lang="en-US"/>
          </a:p>
        </p:txBody>
      </p:sp>
      <p:sp>
        <p:nvSpPr>
          <p:cNvPr id="13" name="内容占位符 2"/>
          <p:cNvSpPr>
            <a:spLocks noGrp="1"/>
          </p:cNvSpPr>
          <p:nvPr>
            <p:ph idx="1"/>
          </p:nvPr>
        </p:nvSpPr>
        <p:spPr>
          <a:xfrm>
            <a:off x="171450" y="2200275"/>
            <a:ext cx="5429250" cy="3800475"/>
          </a:xfrm>
        </p:spPr>
        <p:txBody>
          <a:bodyPr>
            <a:noAutofit/>
          </a:bodyPr>
          <a:lstStyle/>
          <a:p>
            <a:pPr>
              <a:buFont typeface="Wingdings" panose="05000000000000000000" pitchFamily="2" charset="2"/>
              <a:buChar char="n"/>
            </a:pPr>
            <a:r>
              <a:rPr lang="zh-CN" altLang="en-US" sz="18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流和数据文件的区别在于，流元素只有到达之后才可用，并且通常情况下到达率很高以至于无法存储整个流来支持简单查询。</a:t>
            </a:r>
            <a:endParaRPr lang="en-US" altLang="zh-CN" sz="18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18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流会随时间推移而不断变化，这一点非常普遍，因此今天的流频繁项集明天就可能不再频繁。</a:t>
            </a:r>
            <a:endParaRPr lang="en-US" altLang="zh-CN" sz="18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1875"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当考虑频繁项集时，流和文件的一个显著区别是流不会结束，因此</a:t>
            </a:r>
            <a:r>
              <a:rPr lang="zh-CN" altLang="en-US" sz="1875" b="1"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只要某个项集反复在流中出现，它最终都会超过支持度阈值</a:t>
            </a:r>
            <a:r>
              <a:rPr lang="zh-CN" altLang="en-US" sz="1875"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。所以，将支持度阈值</a:t>
            </a:r>
            <a:r>
              <a:rPr lang="en-US" altLang="zh-CN" sz="1875"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s</a:t>
            </a:r>
            <a:r>
              <a:rPr lang="zh-CN" altLang="en-US" sz="1875"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rPr>
              <a:t>看成是项集出现的购物篮所占的比例。</a:t>
            </a:r>
            <a:endParaRPr lang="en-US" altLang="zh-CN" sz="1875" dirty="0">
              <a:solidFill>
                <a:srgbClr val="00206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1875"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即使做了上述调整，我们仍然在度量该比例时对流的区段选择有多种做法。</a:t>
            </a:r>
            <a:endParaRPr lang="en-US" altLang="zh-CN" sz="1875" dirty="0">
              <a:solidFill>
                <a:schemeClr val="accent3">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endParaRPr lang="en-US" altLang="zh-CN" sz="18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6" name="内容占位符 2"/>
          <p:cNvSpPr txBox="1">
            <a:spLocks/>
          </p:cNvSpPr>
          <p:nvPr/>
        </p:nvSpPr>
        <p:spPr>
          <a:xfrm>
            <a:off x="285750" y="1655066"/>
            <a:ext cx="8401050" cy="6286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问题描述</a:t>
            </a:r>
          </a:p>
        </p:txBody>
      </p:sp>
      <p:pic>
        <p:nvPicPr>
          <p:cNvPr id="4" name="图片 3"/>
          <p:cNvPicPr>
            <a:picLocks noChangeAspect="1"/>
          </p:cNvPicPr>
          <p:nvPr/>
        </p:nvPicPr>
        <p:blipFill>
          <a:blip r:embed="rId3"/>
          <a:stretch>
            <a:fillRect/>
          </a:stretch>
        </p:blipFill>
        <p:spPr>
          <a:xfrm>
            <a:off x="5657850" y="2514600"/>
            <a:ext cx="3405188" cy="2043113"/>
          </a:xfrm>
          <a:prstGeom prst="rect">
            <a:avLst/>
          </a:prstGeom>
        </p:spPr>
      </p:pic>
    </p:spTree>
    <p:extLst>
      <p:ext uri="{BB962C8B-B14F-4D97-AF65-F5344CB8AC3E}">
        <p14:creationId xmlns:p14="http://schemas.microsoft.com/office/powerpoint/2010/main" val="1725155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什么是频繁项集？</a:t>
            </a:r>
          </a:p>
        </p:txBody>
      </p:sp>
      <p:sp>
        <p:nvSpPr>
          <p:cNvPr id="5" name="灯片编号占位符 4"/>
          <p:cNvSpPr>
            <a:spLocks noGrp="1"/>
          </p:cNvSpPr>
          <p:nvPr>
            <p:ph type="sldNum" sz="quarter" idx="12"/>
          </p:nvPr>
        </p:nvSpPr>
        <p:spPr/>
        <p:txBody>
          <a:bodyPr/>
          <a:lstStyle/>
          <a:p>
            <a:fld id="{19B12225-5612-419B-A8D5-4B8EEE4C217E}" type="slidenum">
              <a:rPr lang="en-US" smtClean="0"/>
              <a:pPr/>
              <a:t>4</a:t>
            </a:fld>
            <a:endParaRPr lang="en-US"/>
          </a:p>
        </p:txBody>
      </p:sp>
      <p:sp>
        <p:nvSpPr>
          <p:cNvPr id="13" name="内容占位符 2"/>
          <p:cNvSpPr>
            <a:spLocks noGrp="1"/>
          </p:cNvSpPr>
          <p:nvPr>
            <p:ph idx="1"/>
          </p:nvPr>
        </p:nvSpPr>
        <p:spPr>
          <a:xfrm>
            <a:off x="171450" y="2200275"/>
            <a:ext cx="4798466" cy="3623310"/>
          </a:xfrm>
        </p:spPr>
        <p:txBody>
          <a:bodyPr>
            <a:normAutofit/>
          </a:bodyPr>
          <a:lstStyle/>
          <a:p>
            <a:pPr marL="89154" indent="0">
              <a:buNone/>
            </a:pPr>
            <a:r>
              <a:rPr lang="zh-CN" altLang="en-US" sz="2000" dirty="0">
                <a:solidFill>
                  <a:schemeClr val="accent6"/>
                </a:solidFill>
                <a:latin typeface="Cambria Math" panose="02040503050406030204" pitchFamily="18" charset="0"/>
                <a:ea typeface="方正卡通简体" panose="03000509000000000000" pitchFamily="65" charset="-122"/>
                <a:cs typeface="萝莉体 第二版" panose="02000500000000000000" pitchFamily="2" charset="-122"/>
              </a:rPr>
              <a:t>简单关联</a:t>
            </a:r>
            <a:r>
              <a:rPr lang="en-US" altLang="zh-CN" sz="2000" dirty="0">
                <a:solidFill>
                  <a:schemeClr val="accent6"/>
                </a:solidFill>
                <a:latin typeface="Cambria Math" panose="02040503050406030204" pitchFamily="18" charset="0"/>
                <a:ea typeface="Cambria Math" panose="02040503050406030204" pitchFamily="18" charset="0"/>
                <a:cs typeface="萝莉体 第二版" panose="02000500000000000000" pitchFamily="2" charset="-122"/>
              </a:rPr>
              <a:t> </a:t>
            </a:r>
            <a:r>
              <a:rPr lang="zh-CN" altLang="en-US" sz="20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购买面包的顾客中</a:t>
            </a:r>
            <a:r>
              <a:rPr lang="en-US" altLang="zh-CN" sz="2000" dirty="0">
                <a:solidFill>
                  <a:schemeClr val="accent4">
                    <a:lumMod val="50000"/>
                  </a:schemeClr>
                </a:solidFill>
                <a:latin typeface="Cambria Math" panose="02040503050406030204" pitchFamily="18" charset="0"/>
                <a:ea typeface="Cambria Math" panose="02040503050406030204" pitchFamily="18" charset="0"/>
                <a:cs typeface="萝莉体 第二版" panose="02000500000000000000" pitchFamily="2" charset="-122"/>
              </a:rPr>
              <a:t>80%</a:t>
            </a:r>
            <a:r>
              <a:rPr lang="zh-CN" altLang="en-US" sz="2000"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会购买牛奶。面包和牛奶作为一种早餐的搭配是大家所接受的，二者没有共同属性，但是二者搭配后就是一顿美味早餐。商场购买时，如果你把这两样摆在一起时，就会刺激顾客的潜意识联系了二者的关系，并刺激购买。这是一种简单的关联关系。</a:t>
            </a:r>
          </a:p>
          <a:p>
            <a:pPr marL="89154" indent="0">
              <a:buNone/>
            </a:pPr>
            <a:endParaRPr lang="zh-CN" altLang="en-US" sz="2850" dirty="0">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buNone/>
            </a:pPr>
            <a:endParaRPr lang="zh-CN" altLang="en-US" sz="2850" dirty="0">
              <a:solidFill>
                <a:schemeClr val="accent2">
                  <a:lumMod val="5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p:txBody>
      </p:sp>
      <p:sp>
        <p:nvSpPr>
          <p:cNvPr id="6" name="内容占位符 2"/>
          <p:cNvSpPr txBox="1">
            <a:spLocks/>
          </p:cNvSpPr>
          <p:nvPr/>
        </p:nvSpPr>
        <p:spPr>
          <a:xfrm>
            <a:off x="285750" y="1655066"/>
            <a:ext cx="8401050" cy="6286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举例子</a:t>
            </a:r>
          </a:p>
        </p:txBody>
      </p:sp>
      <p:grpSp>
        <p:nvGrpSpPr>
          <p:cNvPr id="8" name="组合 7"/>
          <p:cNvGrpSpPr/>
          <p:nvPr/>
        </p:nvGrpSpPr>
        <p:grpSpPr>
          <a:xfrm>
            <a:off x="1658329" y="4681605"/>
            <a:ext cx="2223601" cy="2057400"/>
            <a:chOff x="1066800" y="3124200"/>
            <a:chExt cx="2964801" cy="2743200"/>
          </a:xfrm>
        </p:grpSpPr>
        <p:grpSp>
          <p:nvGrpSpPr>
            <p:cNvPr id="9" name="组合 8"/>
            <p:cNvGrpSpPr/>
            <p:nvPr/>
          </p:nvGrpSpPr>
          <p:grpSpPr>
            <a:xfrm>
              <a:off x="1066800" y="3124200"/>
              <a:ext cx="2964801" cy="2743200"/>
              <a:chOff x="1066800" y="3124200"/>
              <a:chExt cx="2964801" cy="2743200"/>
            </a:xfrm>
          </p:grpSpPr>
          <p:grpSp>
            <p:nvGrpSpPr>
              <p:cNvPr id="11" name="组合 10"/>
              <p:cNvGrpSpPr/>
              <p:nvPr/>
            </p:nvGrpSpPr>
            <p:grpSpPr>
              <a:xfrm>
                <a:off x="1066800" y="3200400"/>
                <a:ext cx="2819400" cy="2667000"/>
                <a:chOff x="1066800" y="3200400"/>
                <a:chExt cx="2819400" cy="2667000"/>
              </a:xfrm>
            </p:grpSpPr>
            <p:pic>
              <p:nvPicPr>
                <p:cNvPr id="14" name="Picture 6" descr="http://tbn2.google.com/images?q=tbn:J6suHIntfTD8aM:http://blog.craftzine.com/PaperMilk.jpg">
                  <a:hlinkClick r:id="rId3"/>
                </p:cNvPr>
                <p:cNvPicPr>
                  <a:picLocks noChangeAspect="1" noChangeArrowheads="1"/>
                </p:cNvPicPr>
                <p:nvPr/>
              </p:nvPicPr>
              <p:blipFill>
                <a:blip r:embed="rId4" cstate="print"/>
                <a:srcRect/>
                <a:stretch>
                  <a:fillRect/>
                </a:stretch>
              </p:blipFill>
              <p:spPr bwMode="auto">
                <a:xfrm>
                  <a:off x="1066800" y="3200400"/>
                  <a:ext cx="707571" cy="533400"/>
                </a:xfrm>
                <a:prstGeom prst="rect">
                  <a:avLst/>
                </a:prstGeom>
                <a:noFill/>
              </p:spPr>
            </p:pic>
            <p:pic>
              <p:nvPicPr>
                <p:cNvPr id="15" name="Picture 8" descr="http://tbn3.google.com/images?q=tbn:yd27SKNfMdXhHM:http://www.wackypackages2007.com/images/ANS3/not-butter.jpg">
                  <a:hlinkClick r:id="rId5"/>
                </p:cNvPr>
                <p:cNvPicPr>
                  <a:picLocks noChangeAspect="1" noChangeArrowheads="1"/>
                </p:cNvPicPr>
                <p:nvPr/>
              </p:nvPicPr>
              <p:blipFill>
                <a:blip r:embed="rId6" cstate="print"/>
                <a:srcRect/>
                <a:stretch>
                  <a:fillRect/>
                </a:stretch>
              </p:blipFill>
              <p:spPr bwMode="auto">
                <a:xfrm>
                  <a:off x="2209800" y="4343400"/>
                  <a:ext cx="707571" cy="435428"/>
                </a:xfrm>
                <a:prstGeom prst="rect">
                  <a:avLst/>
                </a:prstGeom>
                <a:noFill/>
              </p:spPr>
            </p:pic>
            <p:pic>
              <p:nvPicPr>
                <p:cNvPr id="16" name="Picture 10" descr="http://tbn3.google.com/images?q=tbn:GJ2X5xKvvm4iuM:http://thevitaminm.files.wordpress.com/2009/02/beer-styles1.jpg">
                  <a:hlinkClick r:id="rId7"/>
                </p:cNvPr>
                <p:cNvPicPr>
                  <a:picLocks noChangeAspect="1" noChangeArrowheads="1"/>
                </p:cNvPicPr>
                <p:nvPr/>
              </p:nvPicPr>
              <p:blipFill>
                <a:blip r:embed="rId8" cstate="print"/>
                <a:srcRect/>
                <a:stretch>
                  <a:fillRect/>
                </a:stretch>
              </p:blipFill>
              <p:spPr bwMode="auto">
                <a:xfrm>
                  <a:off x="1143000" y="4191000"/>
                  <a:ext cx="631371" cy="636814"/>
                </a:xfrm>
                <a:prstGeom prst="rect">
                  <a:avLst/>
                </a:prstGeom>
                <a:noFill/>
              </p:spPr>
            </p:pic>
            <p:pic>
              <p:nvPicPr>
                <p:cNvPr id="17" name="Picture 12" descr="http://tbn0.google.com/images?q=tbn:SrPseIEb1hrwyM:http://carolynncarreno.files.wordpress.com/2009/02/09_08_58-fruit-pineapple_web.jpg">
                  <a:hlinkClick r:id="rId9"/>
                </p:cNvPr>
                <p:cNvPicPr>
                  <a:picLocks noChangeAspect="1" noChangeArrowheads="1"/>
                </p:cNvPicPr>
                <p:nvPr/>
              </p:nvPicPr>
              <p:blipFill>
                <a:blip r:embed="rId10" cstate="print"/>
                <a:srcRect/>
                <a:stretch>
                  <a:fillRect/>
                </a:stretch>
              </p:blipFill>
              <p:spPr bwMode="auto">
                <a:xfrm>
                  <a:off x="3320143" y="5132614"/>
                  <a:ext cx="489857" cy="734786"/>
                </a:xfrm>
                <a:prstGeom prst="rect">
                  <a:avLst/>
                </a:prstGeom>
                <a:noFill/>
              </p:spPr>
            </p:pic>
            <p:pic>
              <p:nvPicPr>
                <p:cNvPr id="18" name="Picture 14" descr="http://tbn0.google.com/images?q=tbn:gbOIW8wY-qM-UM:http://www.pizzahutpizza.com/menu/_images/3_pizzas.jpg">
                  <a:hlinkClick r:id="rId11"/>
                </p:cNvPr>
                <p:cNvPicPr>
                  <a:picLocks noChangeAspect="1" noChangeArrowheads="1"/>
                </p:cNvPicPr>
                <p:nvPr/>
              </p:nvPicPr>
              <p:blipFill>
                <a:blip r:embed="rId12" cstate="print"/>
                <a:srcRect/>
                <a:stretch>
                  <a:fillRect/>
                </a:stretch>
              </p:blipFill>
              <p:spPr bwMode="auto">
                <a:xfrm>
                  <a:off x="2209800" y="5181600"/>
                  <a:ext cx="658586" cy="653144"/>
                </a:xfrm>
                <a:prstGeom prst="rect">
                  <a:avLst/>
                </a:prstGeom>
                <a:noFill/>
              </p:spPr>
            </p:pic>
            <p:pic>
              <p:nvPicPr>
                <p:cNvPr id="19" name="Picture 2" descr="http://tbn2.google.com/images?q=tbn:EzhiAQKQJANWqM:http://jownby.files.wordpress.com/2009/03/carrot-cake01.jpg">
                  <a:hlinkClick r:id="rId13"/>
                </p:cNvPr>
                <p:cNvPicPr>
                  <a:picLocks noChangeAspect="1" noChangeArrowheads="1"/>
                </p:cNvPicPr>
                <p:nvPr/>
              </p:nvPicPr>
              <p:blipFill>
                <a:blip r:embed="rId14" cstate="print"/>
                <a:srcRect/>
                <a:stretch>
                  <a:fillRect/>
                </a:stretch>
              </p:blipFill>
              <p:spPr bwMode="auto">
                <a:xfrm>
                  <a:off x="1143000" y="5105400"/>
                  <a:ext cx="527957" cy="702129"/>
                </a:xfrm>
                <a:prstGeom prst="rect">
                  <a:avLst/>
                </a:prstGeom>
                <a:noFill/>
              </p:spPr>
            </p:pic>
            <p:pic>
              <p:nvPicPr>
                <p:cNvPr id="20" name="Picture 4" descr="http://tbn3.google.com/images?q=tbn:qeKjGe8j7wQL3M:http://www.twu.ca/life/parents/cookies-gngrsn.jpg">
                  <a:hlinkClick r:id="rId15"/>
                </p:cNvPr>
                <p:cNvPicPr>
                  <a:picLocks noChangeAspect="1" noChangeArrowheads="1"/>
                </p:cNvPicPr>
                <p:nvPr/>
              </p:nvPicPr>
              <p:blipFill>
                <a:blip r:embed="rId16" cstate="print"/>
                <a:srcRect/>
                <a:stretch>
                  <a:fillRect/>
                </a:stretch>
              </p:blipFill>
              <p:spPr bwMode="auto">
                <a:xfrm>
                  <a:off x="3211286" y="4191000"/>
                  <a:ext cx="674914" cy="674915"/>
                </a:xfrm>
                <a:prstGeom prst="rect">
                  <a:avLst/>
                </a:prstGeom>
                <a:noFill/>
              </p:spPr>
            </p:pic>
          </p:grpSp>
          <p:pic>
            <p:nvPicPr>
              <p:cNvPr id="12" name="Picture 2" descr="http://t3.gstatic.com/images?q=tbn:ANd9GcSGbju1tEGap3-QVvEO9iJOYrBDHMnX6dfsUF_3pPBRoFYhNyqD"/>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065884" y="3124200"/>
                <a:ext cx="965717" cy="636814"/>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057400" y="3200400"/>
              <a:ext cx="908909"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1" name="Picture 2" descr="http://townhallmatters.files.wordpress.com/2008/11/shopping-trolley.jpg"/>
          <p:cNvPicPr>
            <a:picLocks noChangeAspect="1" noChangeArrowheads="1"/>
          </p:cNvPicPr>
          <p:nvPr/>
        </p:nvPicPr>
        <p:blipFill>
          <a:blip r:embed="rId19" cstate="print"/>
          <a:srcRect/>
          <a:stretch>
            <a:fillRect/>
          </a:stretch>
        </p:blipFill>
        <p:spPr bwMode="auto">
          <a:xfrm>
            <a:off x="5971407" y="4651526"/>
            <a:ext cx="1803130" cy="2166136"/>
          </a:xfrm>
          <a:prstGeom prst="rect">
            <a:avLst/>
          </a:prstGeom>
          <a:noFill/>
        </p:spPr>
      </p:pic>
      <p:pic>
        <p:nvPicPr>
          <p:cNvPr id="22" name="Picture 6" descr="http://tbn2.google.com/images?q=tbn:J6suHIntfTD8aM:http://blog.craftzine.com/PaperMilk.jpg">
            <a:hlinkClick r:id="rId3"/>
          </p:cNvPr>
          <p:cNvPicPr>
            <a:picLocks noChangeAspect="1" noChangeArrowheads="1"/>
          </p:cNvPicPr>
          <p:nvPr/>
        </p:nvPicPr>
        <p:blipFill>
          <a:blip r:embed="rId4" cstate="print"/>
          <a:srcRect/>
          <a:stretch>
            <a:fillRect/>
          </a:stretch>
        </p:blipFill>
        <p:spPr bwMode="auto">
          <a:xfrm>
            <a:off x="7315200" y="2416960"/>
            <a:ext cx="1447412" cy="1091127"/>
          </a:xfrm>
          <a:prstGeom prst="rect">
            <a:avLst/>
          </a:prstGeom>
          <a:noFill/>
        </p:spPr>
      </p:pic>
      <p:sp>
        <p:nvSpPr>
          <p:cNvPr id="23" name="右箭头 22"/>
          <p:cNvSpPr/>
          <p:nvPr/>
        </p:nvSpPr>
        <p:spPr>
          <a:xfrm>
            <a:off x="6327723" y="2981846"/>
            <a:ext cx="857250" cy="171450"/>
          </a:xfrm>
          <a:prstGeom prst="rightArrow">
            <a:avLst/>
          </a:prstGeom>
          <a:solidFill>
            <a:srgbClr val="FF0000"/>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tlCol="0" anchor="ctr"/>
          <a:lstStyle/>
          <a:p>
            <a:pPr algn="ctr" defTabSz="685800" fontAlgn="base">
              <a:spcBef>
                <a:spcPct val="0"/>
              </a:spcBef>
              <a:spcAft>
                <a:spcPct val="0"/>
              </a:spcAft>
              <a:defRPr/>
            </a:pPr>
            <a:endParaRPr lang="zh-CN" altLang="en-US" sz="1350" kern="0">
              <a:solidFill>
                <a:srgbClr val="FFFFFF"/>
              </a:solidFill>
              <a:latin typeface="Verdana"/>
            </a:endParaRPr>
          </a:p>
        </p:txBody>
      </p:sp>
      <p:sp>
        <p:nvSpPr>
          <p:cNvPr id="24" name="右箭头 23"/>
          <p:cNvSpPr/>
          <p:nvPr/>
        </p:nvSpPr>
        <p:spPr>
          <a:xfrm>
            <a:off x="4382676" y="5710305"/>
            <a:ext cx="1409471" cy="226560"/>
          </a:xfrm>
          <a:prstGeom prst="rightArrow">
            <a:avLst/>
          </a:prstGeom>
          <a:solidFill>
            <a:srgbClr val="2D7ACF"/>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tlCol="0" anchor="ctr"/>
          <a:lstStyle/>
          <a:p>
            <a:pPr algn="ctr" defTabSz="685800" fontAlgn="base">
              <a:spcBef>
                <a:spcPct val="0"/>
              </a:spcBef>
              <a:spcAft>
                <a:spcPct val="0"/>
              </a:spcAft>
              <a:defRPr/>
            </a:pPr>
            <a:endParaRPr lang="zh-CN" altLang="en-US" sz="1350" kern="0">
              <a:solidFill>
                <a:srgbClr val="FFFFFF"/>
              </a:solidFill>
              <a:latin typeface="Verdana"/>
            </a:endParaRPr>
          </a:p>
        </p:txBody>
      </p:sp>
      <p:sp>
        <p:nvSpPr>
          <p:cNvPr id="25" name="上箭头 24"/>
          <p:cNvSpPr/>
          <p:nvPr/>
        </p:nvSpPr>
        <p:spPr>
          <a:xfrm>
            <a:off x="6872972" y="3822851"/>
            <a:ext cx="171450" cy="742950"/>
          </a:xfrm>
          <a:prstGeom prst="upArrow">
            <a:avLst/>
          </a:prstGeom>
          <a:solidFill>
            <a:srgbClr val="2D7ACF"/>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tlCol="0" anchor="ctr"/>
          <a:lstStyle/>
          <a:p>
            <a:pPr algn="ctr" defTabSz="685800" fontAlgn="base">
              <a:spcBef>
                <a:spcPct val="0"/>
              </a:spcBef>
              <a:spcAft>
                <a:spcPct val="0"/>
              </a:spcAft>
              <a:defRPr/>
            </a:pPr>
            <a:endParaRPr lang="zh-CN" altLang="en-US" sz="1350" kern="0">
              <a:solidFill>
                <a:srgbClr val="FFFFFF"/>
              </a:solidFill>
              <a:latin typeface="Verdana"/>
            </a:endParaRPr>
          </a:p>
        </p:txBody>
      </p:sp>
      <p:pic>
        <p:nvPicPr>
          <p:cNvPr id="26" name="Picture 2" descr="http://t3.gstatic.com/images?q=tbn:ANd9GcSGbju1tEGap3-QVvEO9iJOYrBDHMnX6dfsUF_3pPBRoFYhNyqD"/>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761556" y="2467610"/>
            <a:ext cx="1501054" cy="98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0599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6.5 </a:t>
            </a:r>
            <a:r>
              <a:rPr lang="zh-CN" altLang="en-US" dirty="0">
                <a:latin typeface="Cambria Math" panose="02040503050406030204" pitchFamily="18" charset="0"/>
                <a:ea typeface="方正卡通简体" panose="03000509000000000000" pitchFamily="65" charset="-122"/>
              </a:rPr>
              <a:t>流中频繁项计数</a:t>
            </a:r>
          </a:p>
        </p:txBody>
      </p:sp>
      <p:sp>
        <p:nvSpPr>
          <p:cNvPr id="5" name="灯片编号占位符 4"/>
          <p:cNvSpPr>
            <a:spLocks noGrp="1"/>
          </p:cNvSpPr>
          <p:nvPr>
            <p:ph type="sldNum" sz="quarter" idx="12"/>
          </p:nvPr>
        </p:nvSpPr>
        <p:spPr/>
        <p:txBody>
          <a:bodyPr/>
          <a:lstStyle/>
          <a:p>
            <a:fld id="{19B12225-5612-419B-A8D5-4B8EEE4C217E}" type="slidenum">
              <a:rPr lang="en-US" smtClean="0"/>
              <a:pPr/>
              <a:t>40</a:t>
            </a:fld>
            <a:endParaRPr lang="en-US"/>
          </a:p>
        </p:txBody>
      </p:sp>
      <p:sp>
        <p:nvSpPr>
          <p:cNvPr id="13" name="内容占位符 2"/>
          <p:cNvSpPr>
            <a:spLocks noGrp="1"/>
          </p:cNvSpPr>
          <p:nvPr>
            <p:ph idx="1"/>
          </p:nvPr>
        </p:nvSpPr>
        <p:spPr>
          <a:xfrm>
            <a:off x="114300" y="2105006"/>
            <a:ext cx="8915400" cy="3800475"/>
          </a:xfrm>
        </p:spPr>
        <p:txBody>
          <a:bodyPr>
            <a:noAutofit/>
          </a:bodyPr>
          <a:lstStyle/>
          <a:p>
            <a:pPr>
              <a:buFont typeface="Wingdings" panose="05000000000000000000" pitchFamily="2" charset="2"/>
              <a:buChar char="n"/>
            </a:pPr>
            <a:r>
              <a:rPr lang="zh-CN" altLang="en-US" sz="225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对于数据集的选取：最简单的估计流中当前频繁项集的方法是，收集一定量的购物篮并将它存为一个文件。在该文件上执行本章介绍的一个频繁项集算法，同时忽略随后到来的流元素。当频繁项集算法结束时，我们对流中的频繁项集有一个估计，然后有如下选择：</a:t>
            </a:r>
            <a:endParaRPr lang="en-US" altLang="zh-CN" sz="225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250" dirty="0">
                <a:solidFill>
                  <a:schemeClr val="accent5">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我们可以在当前的应用上使用该频繁项集集合，并且立即启动所选频繁项集算法的另一个迭代运行过程。该算法在以下情况下二选一。</a:t>
            </a:r>
          </a:p>
          <a:p>
            <a:pPr marL="89154" indent="0">
              <a:buNone/>
            </a:pPr>
            <a:r>
              <a:rPr lang="zh-CN" altLang="en-US" sz="2250" dirty="0">
                <a:solidFill>
                  <a:schemeClr val="accent5">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en-US" altLang="zh-CN" sz="2250" dirty="0">
                <a:solidFill>
                  <a:schemeClr val="accent5">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a:t>
            </a:r>
            <a:r>
              <a:rPr lang="zh-CN" altLang="en-US" sz="2250" dirty="0">
                <a:solidFill>
                  <a:schemeClr val="accent5">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使用运行算法的第一次迭代中收集的文件。同时收集另外一个文件，用于当前迭代结束之后的算法的另一次迭代过程。</a:t>
            </a:r>
          </a:p>
          <a:p>
            <a:pPr marL="89154" indent="0">
              <a:buNone/>
            </a:pPr>
            <a:r>
              <a:rPr lang="zh-CN" altLang="en-US" sz="2250" dirty="0">
                <a:solidFill>
                  <a:schemeClr val="accent5">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en-US" altLang="zh-CN" sz="2250" dirty="0">
                <a:solidFill>
                  <a:schemeClr val="accent5">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(b)</a:t>
            </a:r>
            <a:r>
              <a:rPr lang="zh-CN" altLang="en-US" sz="2250" dirty="0">
                <a:solidFill>
                  <a:schemeClr val="accent5">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现在开始收集另一个购物篮文件，并当收集到的购物篮数目足够时运行算法。</a:t>
            </a:r>
          </a:p>
          <a:p>
            <a:pPr marL="89154" indent="0">
              <a:buNone/>
            </a:pPr>
            <a:endParaRPr lang="en-US" altLang="zh-CN" sz="18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6" name="内容占位符 2"/>
          <p:cNvSpPr txBox="1">
            <a:spLocks/>
          </p:cNvSpPr>
          <p:nvPr/>
        </p:nvSpPr>
        <p:spPr>
          <a:xfrm>
            <a:off x="285750" y="1655066"/>
            <a:ext cx="8401050" cy="6286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6.5.1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流的抽样方法</a:t>
            </a:r>
          </a:p>
        </p:txBody>
      </p:sp>
    </p:spTree>
    <p:extLst>
      <p:ext uri="{BB962C8B-B14F-4D97-AF65-F5344CB8AC3E}">
        <p14:creationId xmlns:p14="http://schemas.microsoft.com/office/powerpoint/2010/main" val="4225083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6.5 </a:t>
            </a:r>
            <a:r>
              <a:rPr lang="zh-CN" altLang="en-US" dirty="0">
                <a:latin typeface="Cambria Math" panose="02040503050406030204" pitchFamily="18" charset="0"/>
                <a:ea typeface="方正卡通简体" panose="03000509000000000000" pitchFamily="65" charset="-122"/>
              </a:rPr>
              <a:t>流中频繁项计数</a:t>
            </a:r>
          </a:p>
        </p:txBody>
      </p:sp>
      <p:sp>
        <p:nvSpPr>
          <p:cNvPr id="5" name="灯片编号占位符 4"/>
          <p:cNvSpPr>
            <a:spLocks noGrp="1"/>
          </p:cNvSpPr>
          <p:nvPr>
            <p:ph type="sldNum" sz="quarter" idx="12"/>
          </p:nvPr>
        </p:nvSpPr>
        <p:spPr/>
        <p:txBody>
          <a:bodyPr/>
          <a:lstStyle/>
          <a:p>
            <a:fld id="{19B12225-5612-419B-A8D5-4B8EEE4C217E}" type="slidenum">
              <a:rPr lang="en-US" smtClean="0"/>
              <a:pPr/>
              <a:t>41</a:t>
            </a:fld>
            <a:endParaRPr lang="en-US"/>
          </a:p>
        </p:txBody>
      </p:sp>
      <p:sp>
        <p:nvSpPr>
          <p:cNvPr id="13" name="内容占位符 2"/>
          <p:cNvSpPr>
            <a:spLocks noGrp="1"/>
          </p:cNvSpPr>
          <p:nvPr>
            <p:ph idx="1"/>
          </p:nvPr>
        </p:nvSpPr>
        <p:spPr>
          <a:xfrm>
            <a:off x="114300" y="2105006"/>
            <a:ext cx="8915400" cy="3800475"/>
          </a:xfrm>
        </p:spPr>
        <p:txBody>
          <a:bodyPr>
            <a:noAutofit/>
          </a:bodyPr>
          <a:lstStyle/>
          <a:p>
            <a:pPr>
              <a:buFont typeface="Wingdings" panose="05000000000000000000" pitchFamily="2" charset="2"/>
              <a:buChar char="n"/>
            </a:pPr>
            <a:r>
              <a:rPr lang="zh-CN" altLang="en-US"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流会随时间推移而不断变化，这一点非常普遍，因此今天的流频繁项集明天就可能不再频繁。如何更改？</a:t>
            </a:r>
            <a:endParaRPr lang="en-US" altLang="zh-CN"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继续对这些频繁项集的发生进行计数，同时记录从开始计数之后所看到的流中的购物篮总数。如果任一项集的购物篮出现比例显著变化更改，可以增加也可以删除。可能的做法有两种：</a:t>
            </a:r>
          </a:p>
          <a:p>
            <a:pPr lvl="1">
              <a:buFont typeface="Wingdings" panose="05000000000000000000" pitchFamily="2" charset="2"/>
              <a:buChar char="n"/>
            </a:pPr>
            <a:r>
              <a:rPr lang="zh-CN" altLang="en-US" sz="24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定期从流中收集新的购物篮数据片段，将它们作为数据文件用于选定频繁项集算法的另一次迭代。</a:t>
            </a:r>
            <a:endParaRPr lang="en-US" altLang="zh-CN" sz="24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lvl="1">
              <a:buFont typeface="Wingdings" panose="05000000000000000000" pitchFamily="2" charset="2"/>
              <a:buChar char="n"/>
            </a:pPr>
            <a:r>
              <a:rPr lang="zh-CN" altLang="en-US" sz="24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在当前集合上加入一些“随机”项集，观测是否是频繁</a:t>
            </a:r>
            <a:endParaRPr lang="en-US" altLang="zh-CN" sz="24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buNone/>
            </a:pPr>
            <a:endParaRPr lang="en-US" altLang="zh-CN" sz="18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6" name="内容占位符 2"/>
          <p:cNvSpPr txBox="1">
            <a:spLocks/>
          </p:cNvSpPr>
          <p:nvPr/>
        </p:nvSpPr>
        <p:spPr>
          <a:xfrm>
            <a:off x="285750" y="1655066"/>
            <a:ext cx="8401050" cy="6286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6.5.1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流的抽样方法</a:t>
            </a:r>
          </a:p>
          <a:p>
            <a:pPr marL="89154" indent="0">
              <a:spcAft>
                <a:spcPts val="900"/>
              </a:spcAft>
              <a:buNone/>
            </a:pPr>
            <a:endPar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endParaRPr>
          </a:p>
        </p:txBody>
      </p:sp>
    </p:spTree>
    <p:extLst>
      <p:ext uri="{BB962C8B-B14F-4D97-AF65-F5344CB8AC3E}">
        <p14:creationId xmlns:p14="http://schemas.microsoft.com/office/powerpoint/2010/main" val="282792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6.5 </a:t>
            </a:r>
            <a:r>
              <a:rPr lang="zh-CN" altLang="en-US" dirty="0">
                <a:latin typeface="Cambria Math" panose="02040503050406030204" pitchFamily="18" charset="0"/>
                <a:ea typeface="方正卡通简体" panose="03000509000000000000" pitchFamily="65" charset="-122"/>
              </a:rPr>
              <a:t>流中频繁项计数</a:t>
            </a:r>
          </a:p>
        </p:txBody>
      </p:sp>
      <p:sp>
        <p:nvSpPr>
          <p:cNvPr id="5" name="灯片编号占位符 4"/>
          <p:cNvSpPr>
            <a:spLocks noGrp="1"/>
          </p:cNvSpPr>
          <p:nvPr>
            <p:ph type="sldNum" sz="quarter" idx="12"/>
          </p:nvPr>
        </p:nvSpPr>
        <p:spPr/>
        <p:txBody>
          <a:bodyPr/>
          <a:lstStyle/>
          <a:p>
            <a:fld id="{19B12225-5612-419B-A8D5-4B8EEE4C217E}" type="slidenum">
              <a:rPr lang="en-US" smtClean="0"/>
              <a:pPr/>
              <a:t>42</a:t>
            </a:fld>
            <a:endParaRPr lang="en-US"/>
          </a:p>
        </p:txBody>
      </p:sp>
      <p:sp>
        <p:nvSpPr>
          <p:cNvPr id="13" name="内容占位符 2"/>
          <p:cNvSpPr>
            <a:spLocks noGrp="1"/>
          </p:cNvSpPr>
          <p:nvPr>
            <p:ph idx="1"/>
          </p:nvPr>
        </p:nvSpPr>
        <p:spPr>
          <a:xfrm>
            <a:off x="114300" y="2105007"/>
            <a:ext cx="8915400" cy="523894"/>
          </a:xfrm>
        </p:spPr>
        <p:txBody>
          <a:bodyPr>
            <a:noAutofit/>
          </a:bodyPr>
          <a:lstStyle/>
          <a:p>
            <a:pPr>
              <a:buFont typeface="Wingdings" panose="05000000000000000000" pitchFamily="2" charset="2"/>
              <a:buChar char="n"/>
            </a:pPr>
            <a:r>
              <a:rPr lang="zh-CN" altLang="en-US" dirty="0">
                <a:solidFill>
                  <a:srgbClr val="0070C0"/>
                </a:solidFill>
                <a:latin typeface="Cambria Math" panose="02040503050406030204" pitchFamily="18" charset="0"/>
                <a:ea typeface="方正卡通简体" panose="03000509000000000000" pitchFamily="65" charset="-122"/>
                <a:cs typeface="萝莉体 第二版" panose="02000500000000000000" pitchFamily="2" charset="-122"/>
              </a:rPr>
              <a:t>流会随时间推移而不断变化，</a:t>
            </a:r>
            <a:endParaRPr lang="en-US" altLang="zh-CN" sz="18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6" name="内容占位符 2"/>
          <p:cNvSpPr txBox="1">
            <a:spLocks/>
          </p:cNvSpPr>
          <p:nvPr/>
        </p:nvSpPr>
        <p:spPr>
          <a:xfrm>
            <a:off x="285750" y="1655066"/>
            <a:ext cx="8401050" cy="6286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6.5.2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衰减窗口中的频繁项集</a:t>
            </a:r>
          </a:p>
          <a:p>
            <a:pPr marL="89154" indent="0">
              <a:spcAft>
                <a:spcPts val="900"/>
              </a:spcAft>
              <a:buNone/>
            </a:pPr>
            <a:endPar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endParaRPr>
          </a:p>
        </p:txBody>
      </p:sp>
      <p:pic>
        <p:nvPicPr>
          <p:cNvPr id="3" name="图片 2"/>
          <p:cNvPicPr>
            <a:picLocks noChangeAspect="1"/>
          </p:cNvPicPr>
          <p:nvPr/>
        </p:nvPicPr>
        <p:blipFill>
          <a:blip r:embed="rId3"/>
          <a:stretch>
            <a:fillRect/>
          </a:stretch>
        </p:blipFill>
        <p:spPr>
          <a:xfrm>
            <a:off x="4498644" y="3808388"/>
            <a:ext cx="4718713" cy="2025572"/>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1541966321"/>
              </p:ext>
            </p:extLst>
          </p:nvPr>
        </p:nvGraphicFramePr>
        <p:xfrm>
          <a:off x="142876" y="2114550"/>
          <a:ext cx="4886325" cy="3611880"/>
        </p:xfrm>
        <a:graphic>
          <a:graphicData uri="http://schemas.openxmlformats.org/drawingml/2006/table">
            <a:tbl>
              <a:tblPr firstRow="1" bandRow="1">
                <a:tableStyleId>{5C22544A-7EE6-4342-B048-85BDC9FD1C3A}</a:tableStyleId>
              </a:tblPr>
              <a:tblGrid>
                <a:gridCol w="1649135">
                  <a:extLst>
                    <a:ext uri="{9D8B030D-6E8A-4147-A177-3AD203B41FA5}">
                      <a16:colId xmlns:a16="http://schemas.microsoft.com/office/drawing/2014/main" val="20000"/>
                    </a:ext>
                  </a:extLst>
                </a:gridCol>
                <a:gridCol w="3237190">
                  <a:extLst>
                    <a:ext uri="{9D8B030D-6E8A-4147-A177-3AD203B41FA5}">
                      <a16:colId xmlns:a16="http://schemas.microsoft.com/office/drawing/2014/main" val="20001"/>
                    </a:ext>
                  </a:extLst>
                </a:gridCol>
              </a:tblGrid>
              <a:tr h="388620">
                <a:tc>
                  <a:txBody>
                    <a:bodyPr/>
                    <a:lstStyle/>
                    <a:p>
                      <a:pPr algn="ctr"/>
                      <a:r>
                        <a:rPr lang="en-AU" altLang="zh-CN" sz="2100" dirty="0">
                          <a:latin typeface="Cambria Math" panose="02040503050406030204" pitchFamily="18" charset="0"/>
                          <a:ea typeface="Cambria Math" panose="02040503050406030204" pitchFamily="18" charset="0"/>
                        </a:rPr>
                        <a:t>Transactions</a:t>
                      </a:r>
                      <a:endParaRPr lang="zh-CN" altLang="en-US" sz="2100" dirty="0">
                        <a:latin typeface="Cambria Math" panose="02040503050406030204" pitchFamily="18" charset="0"/>
                      </a:endParaRPr>
                    </a:p>
                  </a:txBody>
                  <a:tcPr marL="68580" marR="68580" marT="34290" marB="34290" anchor="ctr"/>
                </a:tc>
                <a:tc>
                  <a:txBody>
                    <a:bodyPr/>
                    <a:lstStyle/>
                    <a:p>
                      <a:pPr algn="ctr"/>
                      <a:r>
                        <a:rPr lang="en-AU" altLang="zh-CN" sz="2100" dirty="0">
                          <a:latin typeface="Cambria Math" panose="02040503050406030204" pitchFamily="18" charset="0"/>
                          <a:ea typeface="Cambria Math" panose="02040503050406030204" pitchFamily="18" charset="0"/>
                        </a:rPr>
                        <a:t>Items</a:t>
                      </a:r>
                      <a:endParaRPr lang="zh-CN" altLang="en-US" sz="2100" dirty="0">
                        <a:latin typeface="Cambria Math" panose="02040503050406030204" pitchFamily="18" charset="0"/>
                      </a:endParaRPr>
                    </a:p>
                  </a:txBody>
                  <a:tcPr marL="68580" marR="68580" marT="34290" marB="34290" anchor="ctr"/>
                </a:tc>
                <a:extLst>
                  <a:ext uri="{0D108BD9-81ED-4DB2-BD59-A6C34878D82A}">
                    <a16:rowId xmlns:a16="http://schemas.microsoft.com/office/drawing/2014/main" val="10000"/>
                  </a:ext>
                </a:extLst>
              </a:tr>
              <a:tr h="388620">
                <a:tc>
                  <a:txBody>
                    <a:bodyPr/>
                    <a:lstStyle/>
                    <a:p>
                      <a:pPr algn="ctr"/>
                      <a:r>
                        <a:rPr lang="en-AU" altLang="zh-CN" sz="2100" dirty="0">
                          <a:latin typeface="Cambria Math" panose="02040503050406030204" pitchFamily="18" charset="0"/>
                          <a:ea typeface="Cambria Math" panose="02040503050406030204" pitchFamily="18" charset="0"/>
                        </a:rPr>
                        <a:t>1</a:t>
                      </a:r>
                      <a:endParaRPr lang="zh-CN" altLang="en-US" sz="2100" dirty="0">
                        <a:latin typeface="Cambria Math" panose="02040503050406030204" pitchFamily="18" charset="0"/>
                      </a:endParaRPr>
                    </a:p>
                  </a:txBody>
                  <a:tcPr marL="68580" marR="68580" marT="34290" marB="34290" anchor="ctr"/>
                </a:tc>
                <a:tc>
                  <a:txBody>
                    <a:bodyPr/>
                    <a:lstStyle/>
                    <a:p>
                      <a:pPr algn="ctr"/>
                      <a:r>
                        <a:rPr lang="en-AU" altLang="zh-CN" sz="2100" b="1" dirty="0">
                          <a:solidFill>
                            <a:srgbClr val="C00000"/>
                          </a:solidFill>
                          <a:latin typeface="Cambria Math" panose="02040503050406030204" pitchFamily="18" charset="0"/>
                          <a:ea typeface="Cambria Math" panose="02040503050406030204" pitchFamily="18" charset="0"/>
                        </a:rPr>
                        <a:t>Bread</a:t>
                      </a:r>
                      <a:r>
                        <a:rPr lang="en-AU" altLang="zh-CN" sz="2100" dirty="0">
                          <a:latin typeface="Cambria Math" panose="02040503050406030204" pitchFamily="18" charset="0"/>
                          <a:ea typeface="Cambria Math" panose="02040503050406030204" pitchFamily="18" charset="0"/>
                        </a:rPr>
                        <a:t>, Jelly, Peanut, Butter</a:t>
                      </a:r>
                      <a:endParaRPr lang="zh-CN" altLang="en-US" sz="2100" dirty="0">
                        <a:latin typeface="Cambria Math" panose="02040503050406030204" pitchFamily="18" charset="0"/>
                      </a:endParaRPr>
                    </a:p>
                  </a:txBody>
                  <a:tcPr marL="68580" marR="68580" marT="34290" marB="34290" anchor="ctr"/>
                </a:tc>
                <a:extLst>
                  <a:ext uri="{0D108BD9-81ED-4DB2-BD59-A6C34878D82A}">
                    <a16:rowId xmlns:a16="http://schemas.microsoft.com/office/drawing/2014/main" val="10001"/>
                  </a:ext>
                </a:extLst>
              </a:tr>
              <a:tr h="388620">
                <a:tc>
                  <a:txBody>
                    <a:bodyPr/>
                    <a:lstStyle/>
                    <a:p>
                      <a:pPr algn="ctr"/>
                      <a:r>
                        <a:rPr lang="en-AU" altLang="zh-CN" sz="2100" dirty="0">
                          <a:latin typeface="Cambria Math" panose="02040503050406030204" pitchFamily="18" charset="0"/>
                          <a:ea typeface="Cambria Math" panose="02040503050406030204" pitchFamily="18" charset="0"/>
                        </a:rPr>
                        <a:t>2</a:t>
                      </a:r>
                      <a:endParaRPr lang="zh-CN" altLang="en-US" sz="2100" dirty="0">
                        <a:latin typeface="Cambria Math" panose="02040503050406030204" pitchFamily="18" charset="0"/>
                      </a:endParaRPr>
                    </a:p>
                  </a:txBody>
                  <a:tcPr marL="68580" marR="68580" marT="34290" marB="34290" anchor="ctr"/>
                </a:tc>
                <a:tc>
                  <a:txBody>
                    <a:bodyPr/>
                    <a:lstStyle/>
                    <a:p>
                      <a:pPr algn="ctr"/>
                      <a:r>
                        <a:rPr lang="en-AU" altLang="zh-CN" sz="2100" b="1" dirty="0">
                          <a:solidFill>
                            <a:srgbClr val="C00000"/>
                          </a:solidFill>
                          <a:latin typeface="Cambria Math" panose="02040503050406030204" pitchFamily="18" charset="0"/>
                          <a:ea typeface="Cambria Math" panose="02040503050406030204" pitchFamily="18" charset="0"/>
                        </a:rPr>
                        <a:t>Bread</a:t>
                      </a:r>
                      <a:r>
                        <a:rPr lang="en-AU" altLang="zh-CN" sz="2100" dirty="0">
                          <a:latin typeface="Cambria Math" panose="02040503050406030204" pitchFamily="18" charset="0"/>
                          <a:ea typeface="Cambria Math" panose="02040503050406030204" pitchFamily="18" charset="0"/>
                        </a:rPr>
                        <a:t>, Butter</a:t>
                      </a:r>
                      <a:endParaRPr lang="zh-CN" altLang="en-US" sz="2100" dirty="0">
                        <a:latin typeface="Cambria Math" panose="02040503050406030204" pitchFamily="18" charset="0"/>
                      </a:endParaRPr>
                    </a:p>
                  </a:txBody>
                  <a:tcPr marL="68580" marR="68580" marT="34290" marB="34290" anchor="ctr"/>
                </a:tc>
                <a:extLst>
                  <a:ext uri="{0D108BD9-81ED-4DB2-BD59-A6C34878D82A}">
                    <a16:rowId xmlns:a16="http://schemas.microsoft.com/office/drawing/2014/main" val="10002"/>
                  </a:ext>
                </a:extLst>
              </a:tr>
              <a:tr h="388620">
                <a:tc>
                  <a:txBody>
                    <a:bodyPr/>
                    <a:lstStyle/>
                    <a:p>
                      <a:pPr algn="ctr"/>
                      <a:r>
                        <a:rPr lang="en-AU" altLang="zh-CN" sz="2100" dirty="0">
                          <a:latin typeface="Cambria Math" panose="02040503050406030204" pitchFamily="18" charset="0"/>
                          <a:ea typeface="Cambria Math" panose="02040503050406030204" pitchFamily="18" charset="0"/>
                        </a:rPr>
                        <a:t>3</a:t>
                      </a:r>
                      <a:endParaRPr lang="zh-CN" altLang="en-US" sz="2100" dirty="0">
                        <a:latin typeface="Cambria Math" panose="02040503050406030204" pitchFamily="18" charset="0"/>
                      </a:endParaRPr>
                    </a:p>
                  </a:txBody>
                  <a:tcPr marL="68580" marR="68580" marT="34290" marB="34290" anchor="ctr"/>
                </a:tc>
                <a:tc>
                  <a:txBody>
                    <a:bodyPr/>
                    <a:lstStyle/>
                    <a:p>
                      <a:pPr algn="ctr"/>
                      <a:r>
                        <a:rPr lang="en-AU" altLang="zh-CN" sz="2100" b="1" dirty="0">
                          <a:solidFill>
                            <a:srgbClr val="C00000"/>
                          </a:solidFill>
                          <a:latin typeface="Cambria Math" panose="02040503050406030204" pitchFamily="18" charset="0"/>
                          <a:ea typeface="Cambria Math" panose="02040503050406030204" pitchFamily="18" charset="0"/>
                        </a:rPr>
                        <a:t>Bread</a:t>
                      </a:r>
                      <a:r>
                        <a:rPr lang="en-AU" altLang="zh-CN" sz="2100" dirty="0">
                          <a:latin typeface="Cambria Math" panose="02040503050406030204" pitchFamily="18" charset="0"/>
                          <a:ea typeface="Cambria Math" panose="02040503050406030204" pitchFamily="18" charset="0"/>
                        </a:rPr>
                        <a:t>, Jelly</a:t>
                      </a:r>
                      <a:endParaRPr lang="zh-CN" altLang="en-US" sz="2100" dirty="0">
                        <a:latin typeface="Cambria Math" panose="02040503050406030204" pitchFamily="18" charset="0"/>
                      </a:endParaRPr>
                    </a:p>
                  </a:txBody>
                  <a:tcPr marL="68580" marR="68580" marT="34290" marB="34290" anchor="ctr"/>
                </a:tc>
                <a:extLst>
                  <a:ext uri="{0D108BD9-81ED-4DB2-BD59-A6C34878D82A}">
                    <a16:rowId xmlns:a16="http://schemas.microsoft.com/office/drawing/2014/main" val="10003"/>
                  </a:ext>
                </a:extLst>
              </a:tr>
              <a:tr h="502920">
                <a:tc>
                  <a:txBody>
                    <a:bodyPr/>
                    <a:lstStyle/>
                    <a:p>
                      <a:pPr algn="ctr"/>
                      <a:r>
                        <a:rPr lang="en-AU" altLang="zh-CN" sz="2100" dirty="0">
                          <a:latin typeface="Cambria Math" panose="02040503050406030204" pitchFamily="18" charset="0"/>
                          <a:ea typeface="Cambria Math" panose="02040503050406030204" pitchFamily="18" charset="0"/>
                        </a:rPr>
                        <a:t>4</a:t>
                      </a:r>
                      <a:endParaRPr lang="zh-CN" altLang="en-US" sz="2100" dirty="0">
                        <a:latin typeface="Cambria Math" panose="02040503050406030204" pitchFamily="18" charset="0"/>
                      </a:endParaRPr>
                    </a:p>
                  </a:txBody>
                  <a:tcPr marL="68580" marR="68580" marT="34290" marB="34290" anchor="ctr"/>
                </a:tc>
                <a:tc>
                  <a:txBody>
                    <a:bodyPr/>
                    <a:lstStyle/>
                    <a:p>
                      <a:pPr algn="ctr"/>
                      <a:r>
                        <a:rPr lang="en-AU" altLang="zh-CN" sz="2100" b="1" dirty="0">
                          <a:solidFill>
                            <a:srgbClr val="C00000"/>
                          </a:solidFill>
                          <a:latin typeface="Cambria Math" panose="02040503050406030204" pitchFamily="18" charset="0"/>
                          <a:ea typeface="Cambria Math" panose="02040503050406030204" pitchFamily="18" charset="0"/>
                        </a:rPr>
                        <a:t>Bread</a:t>
                      </a:r>
                      <a:r>
                        <a:rPr lang="en-AU" altLang="zh-CN" sz="2100" dirty="0">
                          <a:latin typeface="Cambria Math" panose="02040503050406030204" pitchFamily="18" charset="0"/>
                          <a:ea typeface="Cambria Math" panose="02040503050406030204" pitchFamily="18" charset="0"/>
                        </a:rPr>
                        <a:t>, Milk, Butter</a:t>
                      </a:r>
                      <a:endParaRPr lang="zh-CN" altLang="en-US" sz="2100" dirty="0">
                        <a:latin typeface="Cambria Math" panose="02040503050406030204" pitchFamily="18" charset="0"/>
                      </a:endParaRPr>
                    </a:p>
                  </a:txBody>
                  <a:tcPr marL="68580" marR="68580" marT="34290" marB="34290" anchor="ctr"/>
                </a:tc>
                <a:extLst>
                  <a:ext uri="{0D108BD9-81ED-4DB2-BD59-A6C34878D82A}">
                    <a16:rowId xmlns:a16="http://schemas.microsoft.com/office/drawing/2014/main" val="10004"/>
                  </a:ext>
                </a:extLst>
              </a:tr>
              <a:tr h="388620">
                <a:tc>
                  <a:txBody>
                    <a:bodyPr/>
                    <a:lstStyle/>
                    <a:p>
                      <a:pPr algn="ctr"/>
                      <a:r>
                        <a:rPr lang="en-AU" altLang="zh-CN" sz="2100" dirty="0">
                          <a:latin typeface="Cambria Math" panose="02040503050406030204" pitchFamily="18" charset="0"/>
                          <a:ea typeface="Cambria Math" panose="02040503050406030204" pitchFamily="18" charset="0"/>
                        </a:rPr>
                        <a:t>5</a:t>
                      </a:r>
                      <a:endParaRPr lang="zh-CN" altLang="en-US" sz="2100" dirty="0">
                        <a:latin typeface="Cambria Math" panose="02040503050406030204" pitchFamily="18" charset="0"/>
                      </a:endParaRPr>
                    </a:p>
                  </a:txBody>
                  <a:tcPr marL="68580" marR="68580" marT="34290" marB="34290" anchor="ctr"/>
                </a:tc>
                <a:tc>
                  <a:txBody>
                    <a:bodyPr/>
                    <a:lstStyle/>
                    <a:p>
                      <a:pPr algn="ctr"/>
                      <a:r>
                        <a:rPr lang="en-AU" altLang="zh-CN" sz="2100" dirty="0">
                          <a:latin typeface="Cambria Math" panose="02040503050406030204" pitchFamily="18" charset="0"/>
                          <a:ea typeface="Cambria Math" panose="02040503050406030204" pitchFamily="18" charset="0"/>
                        </a:rPr>
                        <a:t>Chips,</a:t>
                      </a:r>
                      <a:r>
                        <a:rPr lang="en-AU" altLang="zh-CN" sz="2100" baseline="0" dirty="0">
                          <a:latin typeface="Cambria Math" panose="02040503050406030204" pitchFamily="18" charset="0"/>
                          <a:ea typeface="Cambria Math" panose="02040503050406030204" pitchFamily="18" charset="0"/>
                        </a:rPr>
                        <a:t> Milk</a:t>
                      </a:r>
                      <a:endParaRPr lang="zh-CN" altLang="en-US" sz="2100" dirty="0">
                        <a:latin typeface="Cambria Math" panose="02040503050406030204" pitchFamily="18" charset="0"/>
                      </a:endParaRPr>
                    </a:p>
                  </a:txBody>
                  <a:tcPr marL="68580" marR="68580" marT="34290" marB="34290" anchor="ctr"/>
                </a:tc>
                <a:extLst>
                  <a:ext uri="{0D108BD9-81ED-4DB2-BD59-A6C34878D82A}">
                    <a16:rowId xmlns:a16="http://schemas.microsoft.com/office/drawing/2014/main" val="10005"/>
                  </a:ext>
                </a:extLst>
              </a:tr>
              <a:tr h="388620">
                <a:tc>
                  <a:txBody>
                    <a:bodyPr/>
                    <a:lstStyle/>
                    <a:p>
                      <a:pPr algn="ctr"/>
                      <a:r>
                        <a:rPr lang="en-AU" altLang="zh-CN" sz="2100" dirty="0">
                          <a:latin typeface="Cambria Math" panose="02040503050406030204" pitchFamily="18" charset="0"/>
                          <a:ea typeface="Cambria Math" panose="02040503050406030204" pitchFamily="18" charset="0"/>
                        </a:rPr>
                        <a:t>6</a:t>
                      </a:r>
                      <a:endParaRPr lang="zh-CN" altLang="en-US" sz="2100" dirty="0">
                        <a:latin typeface="Cambria Math" panose="02040503050406030204" pitchFamily="18" charset="0"/>
                      </a:endParaRPr>
                    </a:p>
                  </a:txBody>
                  <a:tcPr marL="68580" marR="68580" marT="34290" marB="34290" anchor="ctr"/>
                </a:tc>
                <a:tc>
                  <a:txBody>
                    <a:bodyPr/>
                    <a:lstStyle/>
                    <a:p>
                      <a:pPr algn="ctr"/>
                      <a:r>
                        <a:rPr lang="en-AU" altLang="zh-CN" sz="2100" b="1" dirty="0">
                          <a:solidFill>
                            <a:srgbClr val="C00000"/>
                          </a:solidFill>
                          <a:latin typeface="Cambria Math" panose="02040503050406030204" pitchFamily="18" charset="0"/>
                          <a:ea typeface="Cambria Math" panose="02040503050406030204" pitchFamily="18" charset="0"/>
                        </a:rPr>
                        <a:t>Bread</a:t>
                      </a:r>
                      <a:r>
                        <a:rPr lang="en-AU" altLang="zh-CN" sz="2100" dirty="0">
                          <a:latin typeface="Cambria Math" panose="02040503050406030204" pitchFamily="18" charset="0"/>
                          <a:ea typeface="Cambria Math" panose="02040503050406030204" pitchFamily="18" charset="0"/>
                        </a:rPr>
                        <a:t>, Chips</a:t>
                      </a:r>
                      <a:endParaRPr lang="zh-CN" altLang="en-US" sz="2100" dirty="0">
                        <a:latin typeface="Cambria Math" panose="02040503050406030204" pitchFamily="18" charset="0"/>
                      </a:endParaRPr>
                    </a:p>
                  </a:txBody>
                  <a:tcPr marL="68580" marR="68580" marT="34290" marB="34290" anchor="ctr"/>
                </a:tc>
                <a:extLst>
                  <a:ext uri="{0D108BD9-81ED-4DB2-BD59-A6C34878D82A}">
                    <a16:rowId xmlns:a16="http://schemas.microsoft.com/office/drawing/2014/main" val="10006"/>
                  </a:ext>
                </a:extLst>
              </a:tr>
              <a:tr h="388620">
                <a:tc>
                  <a:txBody>
                    <a:bodyPr/>
                    <a:lstStyle/>
                    <a:p>
                      <a:pPr algn="ctr"/>
                      <a:r>
                        <a:rPr lang="en-AU" altLang="zh-CN" sz="2100" dirty="0">
                          <a:latin typeface="Cambria Math" panose="02040503050406030204" pitchFamily="18" charset="0"/>
                          <a:ea typeface="Cambria Math" panose="02040503050406030204" pitchFamily="18" charset="0"/>
                        </a:rPr>
                        <a:t>7</a:t>
                      </a:r>
                      <a:endParaRPr lang="zh-CN" altLang="en-US" sz="2100" dirty="0">
                        <a:latin typeface="Cambria Math" panose="02040503050406030204" pitchFamily="18" charset="0"/>
                      </a:endParaRPr>
                    </a:p>
                  </a:txBody>
                  <a:tcPr marL="68580" marR="68580" marT="34290" marB="34290" anchor="ctr"/>
                </a:tc>
                <a:tc>
                  <a:txBody>
                    <a:bodyPr/>
                    <a:lstStyle/>
                    <a:p>
                      <a:pPr algn="ctr"/>
                      <a:r>
                        <a:rPr lang="en-AU" altLang="zh-CN" sz="2100" b="1" dirty="0">
                          <a:solidFill>
                            <a:srgbClr val="C00000"/>
                          </a:solidFill>
                          <a:latin typeface="Cambria Math" panose="02040503050406030204" pitchFamily="18" charset="0"/>
                          <a:ea typeface="Cambria Math" panose="02040503050406030204" pitchFamily="18" charset="0"/>
                        </a:rPr>
                        <a:t>Bread</a:t>
                      </a:r>
                      <a:r>
                        <a:rPr lang="en-AU" altLang="zh-CN" sz="2100" dirty="0">
                          <a:latin typeface="Cambria Math" panose="02040503050406030204" pitchFamily="18" charset="0"/>
                          <a:ea typeface="Cambria Math" panose="02040503050406030204" pitchFamily="18" charset="0"/>
                        </a:rPr>
                        <a:t>, Milk</a:t>
                      </a:r>
                      <a:endParaRPr lang="zh-CN" altLang="en-US" sz="2100" dirty="0">
                        <a:latin typeface="Cambria Math" panose="02040503050406030204" pitchFamily="18" charset="0"/>
                      </a:endParaRPr>
                    </a:p>
                  </a:txBody>
                  <a:tcPr marL="68580" marR="68580" marT="34290" marB="34290" anchor="ctr"/>
                </a:tc>
                <a:extLst>
                  <a:ext uri="{0D108BD9-81ED-4DB2-BD59-A6C34878D82A}">
                    <a16:rowId xmlns:a16="http://schemas.microsoft.com/office/drawing/2014/main" val="10007"/>
                  </a:ext>
                </a:extLst>
              </a:tr>
              <a:tr h="388620">
                <a:tc>
                  <a:txBody>
                    <a:bodyPr/>
                    <a:lstStyle/>
                    <a:p>
                      <a:pPr algn="ctr"/>
                      <a:r>
                        <a:rPr lang="en-AU" altLang="zh-CN" sz="2100" dirty="0">
                          <a:latin typeface="Cambria Math" panose="02040503050406030204" pitchFamily="18" charset="0"/>
                          <a:ea typeface="Cambria Math" panose="02040503050406030204" pitchFamily="18" charset="0"/>
                        </a:rPr>
                        <a:t>8</a:t>
                      </a:r>
                      <a:endParaRPr lang="zh-CN" altLang="en-US" sz="2100" dirty="0">
                        <a:latin typeface="Cambria Math" panose="02040503050406030204" pitchFamily="18" charset="0"/>
                      </a:endParaRPr>
                    </a:p>
                  </a:txBody>
                  <a:tcPr marL="68580" marR="68580" marT="34290" marB="34290" anchor="ctr"/>
                </a:tc>
                <a:tc>
                  <a:txBody>
                    <a:bodyPr/>
                    <a:lstStyle/>
                    <a:p>
                      <a:pPr algn="ctr"/>
                      <a:r>
                        <a:rPr lang="en-AU" altLang="zh-CN" sz="2100" dirty="0">
                          <a:latin typeface="Cambria Math" panose="02040503050406030204" pitchFamily="18" charset="0"/>
                          <a:ea typeface="Cambria Math" panose="02040503050406030204" pitchFamily="18" charset="0"/>
                        </a:rPr>
                        <a:t>Chips, Jelly</a:t>
                      </a:r>
                      <a:endParaRPr lang="zh-CN" altLang="en-US" sz="2100" dirty="0">
                        <a:latin typeface="Cambria Math" panose="02040503050406030204" pitchFamily="18" charset="0"/>
                      </a:endParaRPr>
                    </a:p>
                  </a:txBody>
                  <a:tcPr marL="68580" marR="68580" marT="34290" marB="34290" anchor="ctr"/>
                </a:tc>
                <a:extLst>
                  <a:ext uri="{0D108BD9-81ED-4DB2-BD59-A6C34878D82A}">
                    <a16:rowId xmlns:a16="http://schemas.microsoft.com/office/drawing/2014/main" val="10008"/>
                  </a:ext>
                </a:extLst>
              </a:tr>
            </a:tbl>
          </a:graphicData>
        </a:graphic>
      </p:graphicFrame>
      <p:sp>
        <p:nvSpPr>
          <p:cNvPr id="4" name="文本框 3"/>
          <p:cNvSpPr txBox="1"/>
          <p:nvPr/>
        </p:nvSpPr>
        <p:spPr>
          <a:xfrm>
            <a:off x="5071676" y="4972050"/>
            <a:ext cx="1143000" cy="438582"/>
          </a:xfrm>
          <a:prstGeom prst="rect">
            <a:avLst/>
          </a:prstGeom>
          <a:noFill/>
        </p:spPr>
        <p:txBody>
          <a:bodyPr wrap="square" rtlCol="0">
            <a:spAutoFit/>
          </a:bodyPr>
          <a:lstStyle/>
          <a:p>
            <a:r>
              <a:rPr lang="en-US" altLang="zh-CN" sz="2250" dirty="0">
                <a:solidFill>
                  <a:schemeClr val="accent1">
                    <a:lumMod val="50000"/>
                  </a:schemeClr>
                </a:solidFill>
                <a:latin typeface="Cambria Math" panose="02040503050406030204" pitchFamily="18" charset="0"/>
                <a:ea typeface="Cambria Math" panose="02040503050406030204" pitchFamily="18" charset="0"/>
              </a:rPr>
              <a:t>(1-c) </a:t>
            </a:r>
            <a:r>
              <a:rPr lang="en-US" altLang="zh-CN" sz="2250" baseline="30000" dirty="0">
                <a:solidFill>
                  <a:schemeClr val="accent1">
                    <a:lumMod val="50000"/>
                  </a:schemeClr>
                </a:solidFill>
                <a:latin typeface="Cambria Math" panose="02040503050406030204" pitchFamily="18" charset="0"/>
                <a:ea typeface="Cambria Math" panose="02040503050406030204" pitchFamily="18" charset="0"/>
              </a:rPr>
              <a:t>8-7</a:t>
            </a:r>
            <a:endParaRPr lang="zh-CN" altLang="en-US" sz="2250" baseline="30000" dirty="0">
              <a:solidFill>
                <a:schemeClr val="accent1">
                  <a:lumMod val="50000"/>
                </a:schemeClr>
              </a:solidFill>
              <a:latin typeface="Cambria Math" panose="02040503050406030204" pitchFamily="18" charset="0"/>
            </a:endParaRPr>
          </a:p>
        </p:txBody>
      </p:sp>
      <p:sp>
        <p:nvSpPr>
          <p:cNvPr id="9" name="文本框 8"/>
          <p:cNvSpPr txBox="1"/>
          <p:nvPr/>
        </p:nvSpPr>
        <p:spPr>
          <a:xfrm>
            <a:off x="5029199" y="4525639"/>
            <a:ext cx="1143000" cy="438582"/>
          </a:xfrm>
          <a:prstGeom prst="rect">
            <a:avLst/>
          </a:prstGeom>
          <a:noFill/>
        </p:spPr>
        <p:txBody>
          <a:bodyPr wrap="square" rtlCol="0">
            <a:spAutoFit/>
          </a:bodyPr>
          <a:lstStyle/>
          <a:p>
            <a:r>
              <a:rPr lang="en-US" altLang="zh-CN" sz="2250" dirty="0">
                <a:solidFill>
                  <a:schemeClr val="accent1">
                    <a:lumMod val="50000"/>
                  </a:schemeClr>
                </a:solidFill>
                <a:latin typeface="Cambria Math" panose="02040503050406030204" pitchFamily="18" charset="0"/>
                <a:ea typeface="Cambria Math" panose="02040503050406030204" pitchFamily="18" charset="0"/>
              </a:rPr>
              <a:t>(1-c) </a:t>
            </a:r>
            <a:r>
              <a:rPr lang="en-US" altLang="zh-CN" sz="2250" baseline="30000" dirty="0">
                <a:solidFill>
                  <a:schemeClr val="accent1">
                    <a:lumMod val="50000"/>
                  </a:schemeClr>
                </a:solidFill>
                <a:latin typeface="Cambria Math" panose="02040503050406030204" pitchFamily="18" charset="0"/>
                <a:ea typeface="Cambria Math" panose="02040503050406030204" pitchFamily="18" charset="0"/>
              </a:rPr>
              <a:t>8-6</a:t>
            </a:r>
            <a:endParaRPr lang="zh-CN" altLang="en-US" sz="2250" baseline="30000" dirty="0">
              <a:solidFill>
                <a:schemeClr val="accent1">
                  <a:lumMod val="50000"/>
                </a:schemeClr>
              </a:solidFill>
              <a:latin typeface="Cambria Math" panose="02040503050406030204" pitchFamily="18" charset="0"/>
            </a:endParaRPr>
          </a:p>
        </p:txBody>
      </p:sp>
      <p:sp>
        <p:nvSpPr>
          <p:cNvPr id="10" name="文本框 9"/>
          <p:cNvSpPr txBox="1"/>
          <p:nvPr/>
        </p:nvSpPr>
        <p:spPr>
          <a:xfrm>
            <a:off x="5123420" y="3672997"/>
            <a:ext cx="1143000" cy="438582"/>
          </a:xfrm>
          <a:prstGeom prst="rect">
            <a:avLst/>
          </a:prstGeom>
          <a:noFill/>
        </p:spPr>
        <p:txBody>
          <a:bodyPr wrap="square" rtlCol="0">
            <a:spAutoFit/>
          </a:bodyPr>
          <a:lstStyle/>
          <a:p>
            <a:r>
              <a:rPr lang="en-US" altLang="zh-CN" sz="2250" dirty="0">
                <a:solidFill>
                  <a:schemeClr val="accent1">
                    <a:lumMod val="50000"/>
                  </a:schemeClr>
                </a:solidFill>
                <a:latin typeface="Cambria Math" panose="02040503050406030204" pitchFamily="18" charset="0"/>
                <a:ea typeface="Cambria Math" panose="02040503050406030204" pitchFamily="18" charset="0"/>
              </a:rPr>
              <a:t>(1-c) </a:t>
            </a:r>
            <a:r>
              <a:rPr lang="en-US" altLang="zh-CN" sz="2250" baseline="30000" dirty="0">
                <a:solidFill>
                  <a:schemeClr val="accent1">
                    <a:lumMod val="50000"/>
                  </a:schemeClr>
                </a:solidFill>
                <a:latin typeface="Cambria Math" panose="02040503050406030204" pitchFamily="18" charset="0"/>
                <a:ea typeface="Cambria Math" panose="02040503050406030204" pitchFamily="18" charset="0"/>
              </a:rPr>
              <a:t>8-4</a:t>
            </a:r>
            <a:endParaRPr lang="zh-CN" altLang="en-US" sz="2250" baseline="30000" dirty="0">
              <a:solidFill>
                <a:schemeClr val="accent1">
                  <a:lumMod val="50000"/>
                </a:schemeClr>
              </a:solidFill>
              <a:latin typeface="Cambria Math" panose="02040503050406030204" pitchFamily="18" charset="0"/>
            </a:endParaRPr>
          </a:p>
        </p:txBody>
      </p:sp>
      <p:sp>
        <p:nvSpPr>
          <p:cNvPr id="11" name="文本框 10"/>
          <p:cNvSpPr txBox="1"/>
          <p:nvPr/>
        </p:nvSpPr>
        <p:spPr>
          <a:xfrm>
            <a:off x="5123420" y="3257498"/>
            <a:ext cx="1143000" cy="438582"/>
          </a:xfrm>
          <a:prstGeom prst="rect">
            <a:avLst/>
          </a:prstGeom>
          <a:noFill/>
        </p:spPr>
        <p:txBody>
          <a:bodyPr wrap="square" rtlCol="0">
            <a:spAutoFit/>
          </a:bodyPr>
          <a:lstStyle/>
          <a:p>
            <a:r>
              <a:rPr lang="en-US" altLang="zh-CN" sz="2250" dirty="0">
                <a:solidFill>
                  <a:schemeClr val="accent1">
                    <a:lumMod val="50000"/>
                  </a:schemeClr>
                </a:solidFill>
                <a:latin typeface="Cambria Math" panose="02040503050406030204" pitchFamily="18" charset="0"/>
                <a:ea typeface="Cambria Math" panose="02040503050406030204" pitchFamily="18" charset="0"/>
              </a:rPr>
              <a:t>(1-c) </a:t>
            </a:r>
            <a:r>
              <a:rPr lang="en-US" altLang="zh-CN" sz="2250" baseline="30000" dirty="0">
                <a:solidFill>
                  <a:schemeClr val="accent1">
                    <a:lumMod val="50000"/>
                  </a:schemeClr>
                </a:solidFill>
                <a:latin typeface="Cambria Math" panose="02040503050406030204" pitchFamily="18" charset="0"/>
                <a:ea typeface="Cambria Math" panose="02040503050406030204" pitchFamily="18" charset="0"/>
              </a:rPr>
              <a:t>8-3</a:t>
            </a:r>
            <a:endParaRPr lang="zh-CN" altLang="en-US" sz="2250" baseline="30000" dirty="0">
              <a:solidFill>
                <a:schemeClr val="accent1">
                  <a:lumMod val="50000"/>
                </a:schemeClr>
              </a:solidFill>
              <a:latin typeface="Cambria Math" panose="02040503050406030204" pitchFamily="18" charset="0"/>
            </a:endParaRPr>
          </a:p>
        </p:txBody>
      </p:sp>
      <p:sp>
        <p:nvSpPr>
          <p:cNvPr id="12" name="文本框 11"/>
          <p:cNvSpPr txBox="1"/>
          <p:nvPr/>
        </p:nvSpPr>
        <p:spPr>
          <a:xfrm>
            <a:off x="5082488" y="2871428"/>
            <a:ext cx="1143000" cy="438582"/>
          </a:xfrm>
          <a:prstGeom prst="rect">
            <a:avLst/>
          </a:prstGeom>
          <a:noFill/>
        </p:spPr>
        <p:txBody>
          <a:bodyPr wrap="square" rtlCol="0">
            <a:spAutoFit/>
          </a:bodyPr>
          <a:lstStyle/>
          <a:p>
            <a:r>
              <a:rPr lang="en-US" altLang="zh-CN" sz="2250" dirty="0">
                <a:solidFill>
                  <a:schemeClr val="accent1">
                    <a:lumMod val="50000"/>
                  </a:schemeClr>
                </a:solidFill>
                <a:latin typeface="Cambria Math" panose="02040503050406030204" pitchFamily="18" charset="0"/>
                <a:ea typeface="Cambria Math" panose="02040503050406030204" pitchFamily="18" charset="0"/>
              </a:rPr>
              <a:t>(1-c) </a:t>
            </a:r>
            <a:r>
              <a:rPr lang="en-US" altLang="zh-CN" sz="2250" baseline="30000" dirty="0">
                <a:solidFill>
                  <a:schemeClr val="accent1">
                    <a:lumMod val="50000"/>
                  </a:schemeClr>
                </a:solidFill>
                <a:latin typeface="Cambria Math" panose="02040503050406030204" pitchFamily="18" charset="0"/>
                <a:ea typeface="Cambria Math" panose="02040503050406030204" pitchFamily="18" charset="0"/>
              </a:rPr>
              <a:t>8-2</a:t>
            </a:r>
            <a:endParaRPr lang="zh-CN" altLang="en-US" sz="2250" baseline="30000" dirty="0">
              <a:solidFill>
                <a:schemeClr val="accent1">
                  <a:lumMod val="50000"/>
                </a:schemeClr>
              </a:solidFill>
              <a:latin typeface="Cambria Math" panose="02040503050406030204" pitchFamily="18" charset="0"/>
            </a:endParaRPr>
          </a:p>
        </p:txBody>
      </p:sp>
      <p:sp>
        <p:nvSpPr>
          <p:cNvPr id="14" name="文本框 13"/>
          <p:cNvSpPr txBox="1"/>
          <p:nvPr/>
        </p:nvSpPr>
        <p:spPr>
          <a:xfrm>
            <a:off x="5082488" y="2438370"/>
            <a:ext cx="1143000" cy="438582"/>
          </a:xfrm>
          <a:prstGeom prst="rect">
            <a:avLst/>
          </a:prstGeom>
          <a:noFill/>
        </p:spPr>
        <p:txBody>
          <a:bodyPr wrap="square" rtlCol="0">
            <a:spAutoFit/>
          </a:bodyPr>
          <a:lstStyle/>
          <a:p>
            <a:r>
              <a:rPr lang="en-US" altLang="zh-CN" sz="2250" dirty="0">
                <a:solidFill>
                  <a:schemeClr val="accent1">
                    <a:lumMod val="50000"/>
                  </a:schemeClr>
                </a:solidFill>
                <a:latin typeface="Cambria Math" panose="02040503050406030204" pitchFamily="18" charset="0"/>
                <a:ea typeface="Cambria Math" panose="02040503050406030204" pitchFamily="18" charset="0"/>
              </a:rPr>
              <a:t>(1-c) </a:t>
            </a:r>
            <a:r>
              <a:rPr lang="en-US" altLang="zh-CN" sz="2250" baseline="30000" dirty="0">
                <a:solidFill>
                  <a:schemeClr val="accent1">
                    <a:lumMod val="50000"/>
                  </a:schemeClr>
                </a:solidFill>
                <a:latin typeface="Cambria Math" panose="02040503050406030204" pitchFamily="18" charset="0"/>
                <a:ea typeface="Cambria Math" panose="02040503050406030204" pitchFamily="18" charset="0"/>
              </a:rPr>
              <a:t>8-1</a:t>
            </a:r>
            <a:endParaRPr lang="zh-CN" altLang="en-US" sz="2250" baseline="30000" dirty="0">
              <a:solidFill>
                <a:schemeClr val="accent1">
                  <a:lumMod val="50000"/>
                </a:schemeClr>
              </a:solidFill>
              <a:latin typeface="Cambria Math" panose="02040503050406030204" pitchFamily="18" charset="0"/>
            </a:endParaRPr>
          </a:p>
        </p:txBody>
      </p:sp>
      <p:sp>
        <p:nvSpPr>
          <p:cNvPr id="15" name="文本框 14"/>
          <p:cNvSpPr txBox="1"/>
          <p:nvPr/>
        </p:nvSpPr>
        <p:spPr>
          <a:xfrm>
            <a:off x="6841009" y="2434878"/>
            <a:ext cx="1922249" cy="1408078"/>
          </a:xfrm>
          <a:prstGeom prst="rect">
            <a:avLst/>
          </a:prstGeom>
          <a:noFill/>
        </p:spPr>
        <p:txBody>
          <a:bodyPr wrap="square" rtlCol="0">
            <a:spAutoFit/>
          </a:bodyPr>
          <a:lstStyle/>
          <a:p>
            <a:r>
              <a:rPr lang="en-US" altLang="zh-CN" sz="2250" dirty="0">
                <a:solidFill>
                  <a:schemeClr val="accent1">
                    <a:lumMod val="50000"/>
                  </a:schemeClr>
                </a:solidFill>
                <a:latin typeface="Cambria Math" panose="02040503050406030204" pitchFamily="18" charset="0"/>
                <a:ea typeface="Cambria Math" panose="02040503050406030204" pitchFamily="18" charset="0"/>
              </a:rPr>
              <a:t>(1-c) </a:t>
            </a:r>
            <a:r>
              <a:rPr lang="en-US" altLang="zh-CN" sz="2250" baseline="30000" dirty="0">
                <a:solidFill>
                  <a:schemeClr val="accent1">
                    <a:lumMod val="50000"/>
                  </a:schemeClr>
                </a:solidFill>
                <a:latin typeface="Cambria Math" panose="02040503050406030204" pitchFamily="18" charset="0"/>
                <a:ea typeface="Cambria Math" panose="02040503050406030204" pitchFamily="18" charset="0"/>
              </a:rPr>
              <a:t>t-I</a:t>
            </a:r>
          </a:p>
          <a:p>
            <a:endParaRPr lang="en-US" altLang="zh-CN" sz="2250" baseline="30000" dirty="0">
              <a:solidFill>
                <a:schemeClr val="accent1">
                  <a:lumMod val="50000"/>
                </a:schemeClr>
              </a:solidFill>
              <a:latin typeface="Cambria Math" panose="02040503050406030204" pitchFamily="18" charset="0"/>
              <a:ea typeface="Cambria Math" panose="02040503050406030204" pitchFamily="18" charset="0"/>
            </a:endParaRPr>
          </a:p>
          <a:p>
            <a:r>
              <a:rPr lang="en-US" altLang="zh-CN" sz="2250" baseline="30000" dirty="0">
                <a:solidFill>
                  <a:schemeClr val="accent1">
                    <a:lumMod val="50000"/>
                  </a:schemeClr>
                </a:solidFill>
                <a:latin typeface="Cambria Math" panose="02040503050406030204" pitchFamily="18" charset="0"/>
                <a:ea typeface="Cambria Math" panose="02040503050406030204" pitchFamily="18" charset="0"/>
              </a:rPr>
              <a:t> </a:t>
            </a:r>
            <a:r>
              <a:rPr lang="zh-CN" altLang="en-US" sz="3600" baseline="30000" dirty="0">
                <a:solidFill>
                  <a:schemeClr val="accent1">
                    <a:lumMod val="50000"/>
                  </a:schemeClr>
                </a:solidFill>
                <a:latin typeface="Cambria Math" panose="02040503050406030204" pitchFamily="18" charset="0"/>
                <a:ea typeface="方正卡通简体" panose="03000509000000000000" pitchFamily="65" charset="-122"/>
              </a:rPr>
              <a:t>小于</a:t>
            </a:r>
            <a:r>
              <a:rPr lang="en-US" altLang="zh-CN" sz="3600" baseline="30000" dirty="0">
                <a:solidFill>
                  <a:schemeClr val="accent1">
                    <a:lumMod val="50000"/>
                  </a:schemeClr>
                </a:solidFill>
                <a:latin typeface="Cambria Math" panose="02040503050406030204" pitchFamily="18" charset="0"/>
                <a:ea typeface="Cambria Math" panose="02040503050406030204" pitchFamily="18" charset="0"/>
              </a:rPr>
              <a:t>1/2</a:t>
            </a:r>
            <a:r>
              <a:rPr lang="zh-CN" altLang="en-US" sz="3600" baseline="30000" dirty="0">
                <a:solidFill>
                  <a:schemeClr val="accent1">
                    <a:lumMod val="50000"/>
                  </a:schemeClr>
                </a:solidFill>
                <a:latin typeface="Cambria Math" panose="02040503050406030204" pitchFamily="18" charset="0"/>
                <a:ea typeface="方正卡通简体" panose="03000509000000000000" pitchFamily="65" charset="-122"/>
              </a:rPr>
              <a:t>时舍弃</a:t>
            </a:r>
          </a:p>
        </p:txBody>
      </p:sp>
    </p:spTree>
    <p:extLst>
      <p:ext uri="{BB962C8B-B14F-4D97-AF65-F5344CB8AC3E}">
        <p14:creationId xmlns:p14="http://schemas.microsoft.com/office/powerpoint/2010/main" val="3025994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6.5 </a:t>
            </a:r>
            <a:r>
              <a:rPr lang="zh-CN" altLang="en-US" dirty="0">
                <a:latin typeface="Cambria Math" panose="02040503050406030204" pitchFamily="18" charset="0"/>
                <a:ea typeface="方正卡通简体" panose="03000509000000000000" pitchFamily="65" charset="-122"/>
              </a:rPr>
              <a:t>流中频繁项计数</a:t>
            </a:r>
          </a:p>
        </p:txBody>
      </p:sp>
      <p:sp>
        <p:nvSpPr>
          <p:cNvPr id="13" name="内容占位符 2"/>
          <p:cNvSpPr>
            <a:spLocks noGrp="1"/>
          </p:cNvSpPr>
          <p:nvPr>
            <p:ph idx="1"/>
          </p:nvPr>
        </p:nvSpPr>
        <p:spPr>
          <a:xfrm>
            <a:off x="114300" y="2171700"/>
            <a:ext cx="8915400" cy="1752311"/>
          </a:xfrm>
        </p:spPr>
        <p:txBody>
          <a:bodyPr>
            <a:noAutofit/>
          </a:bodyPr>
          <a:lstStyle/>
          <a:p>
            <a:pPr marL="89154" indent="0">
              <a:buNone/>
            </a:pPr>
            <a:r>
              <a:rPr lang="zh-CN" altLang="en-US" sz="3000"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可以把前面两种方法结合起来：</a:t>
            </a:r>
            <a:endParaRPr lang="en-US" altLang="zh-CN" sz="3000"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buNone/>
            </a:pPr>
            <a:r>
              <a:rPr lang="zh-CN" altLang="en-US" sz="30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首先，可以对流的某个抽样样本运行标准的频繁项集发现算法，其支持度阈值的设定也采用传统的方式</a:t>
            </a:r>
            <a:r>
              <a:rPr lang="zh-CN" altLang="en-US" sz="3000"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a:t>
            </a:r>
            <a:endParaRPr lang="en-US" altLang="zh-CN" sz="3000"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buNone/>
            </a:pPr>
            <a:r>
              <a:rPr lang="zh-CN" altLang="en-US" sz="30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其次，该算法发现的频繁项集将被看成是都在当前时间到达。也就是说，它们会得到一个等于其计数值固定比例的分值。频繁项集</a:t>
            </a:r>
            <a:r>
              <a:rPr lang="en-US" altLang="zh-CN" sz="30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zh-CN" altLang="en-US" sz="30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遗忘因子</a:t>
            </a:r>
            <a:endParaRPr lang="en-US" altLang="zh-CN" sz="30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6" name="内容占位符 2"/>
          <p:cNvSpPr txBox="1">
            <a:spLocks/>
          </p:cNvSpPr>
          <p:nvPr/>
        </p:nvSpPr>
        <p:spPr>
          <a:xfrm>
            <a:off x="285750" y="1655066"/>
            <a:ext cx="8401050" cy="6286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6.5.3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混合方法</a:t>
            </a:r>
          </a:p>
        </p:txBody>
      </p:sp>
    </p:spTree>
    <p:extLst>
      <p:ext uri="{BB962C8B-B14F-4D97-AF65-F5344CB8AC3E}">
        <p14:creationId xmlns:p14="http://schemas.microsoft.com/office/powerpoint/2010/main" val="2941098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总结</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44</a:t>
            </a:fld>
            <a:endParaRPr lang="en-US"/>
          </a:p>
        </p:txBody>
      </p:sp>
      <p:sp>
        <p:nvSpPr>
          <p:cNvPr id="6" name="内容占位符 2"/>
          <p:cNvSpPr txBox="1">
            <a:spLocks/>
          </p:cNvSpPr>
          <p:nvPr/>
        </p:nvSpPr>
        <p:spPr>
          <a:xfrm>
            <a:off x="155019" y="1655064"/>
            <a:ext cx="8931831" cy="4231386"/>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buFont typeface="Wingdings" panose="05000000000000000000" pitchFamily="2" charset="2"/>
              <a:buChar char="n"/>
            </a:pPr>
            <a:r>
              <a:rPr lang="zh-CN" altLang="en-US" sz="2400" dirty="0">
                <a:solidFill>
                  <a:srgbClr val="FF0000"/>
                </a:solidFill>
                <a:latin typeface="Cambria Math" panose="02040503050406030204" pitchFamily="18" charset="0"/>
                <a:ea typeface="方正卡通简体" panose="03000509000000000000" pitchFamily="65" charset="-122"/>
              </a:rPr>
              <a:t>购物篮数据  </a:t>
            </a:r>
            <a:r>
              <a:rPr lang="zh-CN" altLang="en-US" sz="2400" dirty="0">
                <a:solidFill>
                  <a:schemeClr val="accent2">
                    <a:lumMod val="50000"/>
                  </a:schemeClr>
                </a:solidFill>
                <a:latin typeface="Cambria Math" panose="02040503050406030204" pitchFamily="18" charset="0"/>
                <a:ea typeface="方正卡通简体" panose="03000509000000000000" pitchFamily="65" charset="-122"/>
              </a:rPr>
              <a:t>这种数据模型中假设有两种实体</a:t>
            </a:r>
            <a:r>
              <a:rPr lang="en-US" altLang="zh-CN" sz="2400" dirty="0">
                <a:solidFill>
                  <a:schemeClr val="accent2">
                    <a:lumMod val="50000"/>
                  </a:schemeClr>
                </a:solidFill>
                <a:latin typeface="Cambria Math" panose="02040503050406030204" pitchFamily="18" charset="0"/>
                <a:ea typeface="方正卡通简体" panose="03000509000000000000" pitchFamily="65" charset="-122"/>
              </a:rPr>
              <a:t>:</a:t>
            </a:r>
            <a:r>
              <a:rPr lang="zh-CN" altLang="en-US" sz="2400" dirty="0">
                <a:solidFill>
                  <a:schemeClr val="accent2">
                    <a:lumMod val="50000"/>
                  </a:schemeClr>
                </a:solidFill>
                <a:latin typeface="Cambria Math" panose="02040503050406030204" pitchFamily="18" charset="0"/>
                <a:ea typeface="方正卡通简体" panose="03000509000000000000" pitchFamily="65" charset="-122"/>
              </a:rPr>
              <a:t>项和购物篮。这两者之间存在一个多对多的关系。通常情况下，购物篮与小规模的项集相关联，而项可以与多个购物篮相关联。</a:t>
            </a:r>
          </a:p>
          <a:p>
            <a:pPr>
              <a:buFont typeface="Wingdings" panose="05000000000000000000" pitchFamily="2" charset="2"/>
              <a:buChar char="n"/>
            </a:pPr>
            <a:r>
              <a:rPr lang="zh-CN" altLang="en-US" sz="2400" dirty="0">
                <a:solidFill>
                  <a:srgbClr val="FF0000"/>
                </a:solidFill>
                <a:latin typeface="Cambria Math" panose="02040503050406030204" pitchFamily="18" charset="0"/>
                <a:ea typeface="方正卡通简体" panose="03000509000000000000" pitchFamily="65" charset="-122"/>
              </a:rPr>
              <a:t>频繁项集 </a:t>
            </a:r>
            <a:r>
              <a:rPr lang="zh-CN" altLang="en-US" sz="2400" dirty="0">
                <a:solidFill>
                  <a:schemeClr val="accent2">
                    <a:lumMod val="50000"/>
                  </a:schemeClr>
                </a:solidFill>
                <a:latin typeface="Cambria Math" panose="02040503050406030204" pitchFamily="18" charset="0"/>
                <a:ea typeface="方正卡通简体" panose="03000509000000000000" pitchFamily="65" charset="-122"/>
              </a:rPr>
              <a:t>一个项集的支持度是包含它们中所有项的购物篮数目。支持度不低于某个阈值的项集称为频繁项集。</a:t>
            </a:r>
          </a:p>
          <a:p>
            <a:pPr>
              <a:buFont typeface="Wingdings" panose="05000000000000000000" pitchFamily="2" charset="2"/>
              <a:buChar char="n"/>
            </a:pPr>
            <a:r>
              <a:rPr lang="zh-CN" altLang="en-US" sz="2400" dirty="0">
                <a:solidFill>
                  <a:srgbClr val="FF0000"/>
                </a:solidFill>
                <a:latin typeface="Cambria Math" panose="02040503050406030204" pitchFamily="18" charset="0"/>
                <a:ea typeface="方正卡通简体" panose="03000509000000000000" pitchFamily="65" charset="-122"/>
              </a:rPr>
              <a:t>关联规则 </a:t>
            </a:r>
            <a:r>
              <a:rPr lang="zh-CN" altLang="en-US" sz="2400" dirty="0">
                <a:solidFill>
                  <a:schemeClr val="accent2">
                    <a:lumMod val="50000"/>
                  </a:schemeClr>
                </a:solidFill>
                <a:latin typeface="Cambria Math" panose="02040503050406030204" pitchFamily="18" charset="0"/>
                <a:ea typeface="方正卡通简体" panose="03000509000000000000" pitchFamily="65" charset="-122"/>
              </a:rPr>
              <a:t>规则的可信度。规则的兴趣度</a:t>
            </a:r>
            <a:endParaRPr lang="en-US" altLang="zh-CN" sz="2400" dirty="0">
              <a:solidFill>
                <a:schemeClr val="accent2">
                  <a:lumMod val="50000"/>
                </a:schemeClr>
              </a:solidFill>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r>
              <a:rPr lang="zh-CN" altLang="en-US" sz="24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频繁项集的单调性项集的一个重要性质 </a:t>
            </a:r>
            <a:r>
              <a:rPr lang="zh-CN" altLang="en-US" sz="24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如果某个项集是频繁的，则其所有子集都是频繁的。该性质的逆否形式可以用于减少对某些项集的计数，即如果某个项集非频繁，则其所有超集都是非频繁的。</a:t>
            </a:r>
            <a:endParaRPr lang="en-US" altLang="zh-CN" sz="24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Tree>
    <p:extLst>
      <p:ext uri="{BB962C8B-B14F-4D97-AF65-F5344CB8AC3E}">
        <p14:creationId xmlns:p14="http://schemas.microsoft.com/office/powerpoint/2010/main" val="3930335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300" dirty="0">
                <a:latin typeface="Cambria Math" panose="02040503050406030204" pitchFamily="18" charset="0"/>
                <a:ea typeface="萝莉体 第二版" panose="02000500000000000000" pitchFamily="2" charset="-122"/>
                <a:cs typeface="萝莉体 第二版" panose="02000500000000000000" pitchFamily="2" charset="-122"/>
              </a:rPr>
              <a:t>总结</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45</a:t>
            </a:fld>
            <a:endParaRPr lang="en-US"/>
          </a:p>
        </p:txBody>
      </p:sp>
      <p:sp>
        <p:nvSpPr>
          <p:cNvPr id="6" name="内容占位符 2"/>
          <p:cNvSpPr txBox="1">
            <a:spLocks/>
          </p:cNvSpPr>
          <p:nvPr/>
        </p:nvSpPr>
        <p:spPr>
          <a:xfrm>
            <a:off x="155019" y="1655064"/>
            <a:ext cx="8931831" cy="4231386"/>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buFont typeface="Wingdings" panose="05000000000000000000" pitchFamily="2" charset="2"/>
              <a:buChar char="n"/>
            </a:pPr>
            <a:r>
              <a:rPr lang="zh-CN" altLang="en-US" sz="2400" dirty="0">
                <a:solidFill>
                  <a:srgbClr val="FF0000"/>
                </a:solidFill>
                <a:latin typeface="Cambria Math" panose="02040503050406030204" pitchFamily="18" charset="0"/>
                <a:ea typeface="方正卡通简体" panose="03000509000000000000" pitchFamily="65" charset="-122"/>
              </a:rPr>
              <a:t>面向项对的</a:t>
            </a:r>
            <a:r>
              <a:rPr lang="en-US" altLang="zh-CN" sz="2400" dirty="0">
                <a:solidFill>
                  <a:srgbClr val="FF0000"/>
                </a:solidFill>
                <a:latin typeface="Cambria Math" panose="02040503050406030204" pitchFamily="18" charset="0"/>
                <a:ea typeface="方正卡通简体" panose="03000509000000000000" pitchFamily="65" charset="-122"/>
              </a:rPr>
              <a:t>A-Priori</a:t>
            </a:r>
            <a:r>
              <a:rPr lang="zh-CN" altLang="en-US" sz="2400" dirty="0">
                <a:solidFill>
                  <a:srgbClr val="FF0000"/>
                </a:solidFill>
                <a:latin typeface="Cambria Math" panose="02040503050406030204" pitchFamily="18" charset="0"/>
                <a:ea typeface="方正卡通简体" panose="03000509000000000000" pitchFamily="65" charset="-122"/>
              </a:rPr>
              <a:t>算法</a:t>
            </a:r>
            <a:endParaRPr lang="en-US" altLang="zh-CN" sz="2400" dirty="0">
              <a:solidFill>
                <a:srgbClr val="FF0000"/>
              </a:solidFill>
              <a:latin typeface="Cambria Math" panose="02040503050406030204" pitchFamily="18" charset="0"/>
              <a:ea typeface="方正卡通简体" panose="03000509000000000000" pitchFamily="65" charset="-122"/>
            </a:endParaRPr>
          </a:p>
          <a:p>
            <a:pPr lvl="1">
              <a:buFont typeface="Wingdings" panose="05000000000000000000" pitchFamily="2" charset="2"/>
              <a:buChar char="n"/>
            </a:pPr>
            <a:r>
              <a:rPr lang="zh-CN" altLang="en-US" sz="2400" dirty="0">
                <a:solidFill>
                  <a:srgbClr val="0070C0"/>
                </a:solidFill>
                <a:latin typeface="Cambria Math" panose="02040503050406030204" pitchFamily="18" charset="0"/>
                <a:ea typeface="方正卡通简体" panose="03000509000000000000" pitchFamily="65" charset="-122"/>
              </a:rPr>
              <a:t>我们可以通过对购物篮进行两遍扫描来得到所有的频繁项对。</a:t>
            </a:r>
            <a:endParaRPr lang="en-US" altLang="zh-CN" sz="2400" dirty="0">
              <a:solidFill>
                <a:srgbClr val="0070C0"/>
              </a:solidFill>
              <a:latin typeface="Cambria Math" panose="02040503050406030204" pitchFamily="18" charset="0"/>
              <a:ea typeface="方正卡通简体" panose="03000509000000000000" pitchFamily="65" charset="-122"/>
            </a:endParaRPr>
          </a:p>
          <a:p>
            <a:pPr lvl="1">
              <a:buFont typeface="Wingdings" panose="05000000000000000000" pitchFamily="2" charset="2"/>
              <a:buChar char="n"/>
            </a:pPr>
            <a:r>
              <a:rPr lang="zh-CN" altLang="en-US" sz="2400" dirty="0">
                <a:solidFill>
                  <a:schemeClr val="accent4">
                    <a:lumMod val="50000"/>
                  </a:schemeClr>
                </a:solidFill>
                <a:latin typeface="Cambria Math" panose="02040503050406030204" pitchFamily="18" charset="0"/>
                <a:ea typeface="方正卡通简体" panose="03000509000000000000" pitchFamily="65" charset="-122"/>
              </a:rPr>
              <a:t>在第一遍扫描中，我们对项本身进行计数并确定哪些项是频繁的。</a:t>
            </a:r>
            <a:endParaRPr lang="en-US" altLang="zh-CN" sz="2400" dirty="0">
              <a:solidFill>
                <a:schemeClr val="accent4">
                  <a:lumMod val="50000"/>
                </a:schemeClr>
              </a:solidFill>
              <a:latin typeface="Cambria Math" panose="02040503050406030204" pitchFamily="18" charset="0"/>
              <a:ea typeface="方正卡通简体" panose="03000509000000000000" pitchFamily="65" charset="-122"/>
            </a:endParaRPr>
          </a:p>
          <a:p>
            <a:pPr lvl="1">
              <a:buFont typeface="Wingdings" panose="05000000000000000000" pitchFamily="2" charset="2"/>
              <a:buChar char="n"/>
            </a:pPr>
            <a:r>
              <a:rPr lang="zh-CN" altLang="en-US" sz="2400" dirty="0">
                <a:solidFill>
                  <a:srgbClr val="D60093"/>
                </a:solidFill>
                <a:latin typeface="Cambria Math" panose="02040503050406030204" pitchFamily="18" charset="0"/>
                <a:ea typeface="方正卡通简体" panose="03000509000000000000" pitchFamily="65" charset="-122"/>
              </a:rPr>
              <a:t>在第二遍扫描中，我们只对那些由第一遍扫描中发现的两个频繁项组成的项对进行计数。</a:t>
            </a:r>
            <a:endParaRPr lang="en-US" altLang="zh-CN" sz="2400" dirty="0">
              <a:solidFill>
                <a:srgbClr val="D60093"/>
              </a:solidFill>
              <a:latin typeface="Cambria Math" panose="02040503050406030204" pitchFamily="18" charset="0"/>
              <a:ea typeface="方正卡通简体" panose="03000509000000000000" pitchFamily="65" charset="-122"/>
            </a:endParaRPr>
          </a:p>
          <a:p>
            <a:pPr lvl="1">
              <a:buFont typeface="Wingdings" panose="05000000000000000000" pitchFamily="2" charset="2"/>
              <a:buChar char="n"/>
            </a:pPr>
            <a:r>
              <a:rPr lang="zh-CN" altLang="en-US" sz="2400" dirty="0">
                <a:solidFill>
                  <a:srgbClr val="333399"/>
                </a:solidFill>
                <a:latin typeface="Cambria Math" panose="02040503050406030204" pitchFamily="18" charset="0"/>
                <a:ea typeface="方正卡通简体" panose="03000509000000000000" pitchFamily="65" charset="-122"/>
              </a:rPr>
              <a:t>单调性理论能够证明忽略其他项对是合理的。</a:t>
            </a:r>
            <a:endParaRPr lang="en-US" altLang="zh-CN" sz="2400" dirty="0">
              <a:solidFill>
                <a:srgbClr val="333399"/>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Tree>
    <p:extLst>
      <p:ext uri="{BB962C8B-B14F-4D97-AF65-F5344CB8AC3E}">
        <p14:creationId xmlns:p14="http://schemas.microsoft.com/office/powerpoint/2010/main" val="764710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300" dirty="0">
                <a:latin typeface="Cambria Math" panose="02040503050406030204" pitchFamily="18" charset="0"/>
                <a:ea typeface="萝莉体 第二版" panose="02000500000000000000" pitchFamily="2" charset="-122"/>
              </a:rPr>
              <a:t>练习</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46</a:t>
            </a:fld>
            <a:endParaRPr lang="en-US"/>
          </a:p>
        </p:txBody>
      </p:sp>
      <p:sp>
        <p:nvSpPr>
          <p:cNvPr id="6" name="内容占位符 2"/>
          <p:cNvSpPr txBox="1">
            <a:spLocks/>
          </p:cNvSpPr>
          <p:nvPr/>
        </p:nvSpPr>
        <p:spPr>
          <a:xfrm>
            <a:off x="155019" y="1655064"/>
            <a:ext cx="8931831" cy="4231386"/>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buFont typeface="Wingdings" panose="05000000000000000000" pitchFamily="2" charset="2"/>
              <a:buChar char="n"/>
            </a:pPr>
            <a:r>
              <a:rPr lang="zh-CN" altLang="en-US" sz="2400" dirty="0">
                <a:latin typeface="Cambria Math" panose="02040503050406030204" pitchFamily="18" charset="0"/>
                <a:ea typeface="方正卡通简体" panose="03000509000000000000" pitchFamily="65" charset="-122"/>
              </a:rPr>
              <a:t>判断题：频繁项集不可以用于生物标志物关联 （        ）</a:t>
            </a:r>
            <a:endParaRPr lang="en-US" altLang="zh-CN" sz="2400" dirty="0">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endParaRPr lang="en-US" altLang="zh-CN" sz="2400" dirty="0">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00" dirty="0">
                <a:latin typeface="Cambria Math" panose="02040503050406030204" pitchFamily="18" charset="0"/>
                <a:ea typeface="方正卡通简体" panose="03000509000000000000" pitchFamily="65" charset="-122"/>
                <a:cs typeface="萝莉体 第二版" panose="02000500000000000000" pitchFamily="2" charset="-122"/>
              </a:rPr>
              <a:t>选择题：下列那个指标衡量关联规则的“有可能”程度（        ）</a:t>
            </a:r>
            <a:endParaRPr lang="en-US" altLang="zh-CN" sz="2400" dirty="0">
              <a:latin typeface="Cambria Math" panose="02040503050406030204" pitchFamily="18" charset="0"/>
              <a:ea typeface="方正卡通简体" panose="03000509000000000000" pitchFamily="65" charset="-122"/>
              <a:cs typeface="萝莉体 第二版" panose="02000500000000000000" pitchFamily="2" charset="-122"/>
            </a:endParaRPr>
          </a:p>
          <a:p>
            <a:pPr marL="457200" lvl="1" indent="0">
              <a:buNone/>
            </a:pPr>
            <a:r>
              <a:rPr lang="en-US" altLang="zh-CN" sz="2000" dirty="0">
                <a:latin typeface="Cambria Math" panose="02040503050406030204" pitchFamily="18" charset="0"/>
                <a:ea typeface="方正卡通简体" panose="03000509000000000000" pitchFamily="65" charset="-122"/>
                <a:cs typeface="萝莉体 第二版" panose="02000500000000000000" pitchFamily="2" charset="-122"/>
              </a:rPr>
              <a:t>A. </a:t>
            </a:r>
            <a:r>
              <a:rPr lang="zh-CN" altLang="en-US" sz="2000" dirty="0">
                <a:latin typeface="Cambria Math" panose="02040503050406030204" pitchFamily="18" charset="0"/>
                <a:ea typeface="方正卡通简体" panose="03000509000000000000" pitchFamily="65" charset="-122"/>
                <a:cs typeface="萝莉体 第二版" panose="02000500000000000000" pitchFamily="2" charset="-122"/>
              </a:rPr>
              <a:t>支持度</a:t>
            </a:r>
            <a:r>
              <a:rPr lang="en-US" altLang="zh-CN" sz="2000" dirty="0">
                <a:latin typeface="Cambria Math" panose="02040503050406030204" pitchFamily="18" charset="0"/>
                <a:ea typeface="方正卡通简体" panose="03000509000000000000" pitchFamily="65" charset="-122"/>
                <a:cs typeface="萝莉体 第二版" panose="02000500000000000000" pitchFamily="2" charset="-122"/>
              </a:rPr>
              <a:t>	B. </a:t>
            </a:r>
            <a:r>
              <a:rPr lang="zh-CN" altLang="en-US" sz="2000" dirty="0">
                <a:latin typeface="Cambria Math" panose="02040503050406030204" pitchFamily="18" charset="0"/>
                <a:ea typeface="方正卡通简体" panose="03000509000000000000" pitchFamily="65" charset="-122"/>
                <a:cs typeface="萝莉体 第二版" panose="02000500000000000000" pitchFamily="2" charset="-122"/>
              </a:rPr>
              <a:t>兴趣度</a:t>
            </a:r>
            <a:r>
              <a:rPr lang="en-US" altLang="zh-CN" sz="2000" dirty="0">
                <a:latin typeface="Cambria Math" panose="02040503050406030204" pitchFamily="18" charset="0"/>
                <a:ea typeface="方正卡通简体" panose="03000509000000000000" pitchFamily="65" charset="-122"/>
                <a:cs typeface="萝莉体 第二版" panose="02000500000000000000" pitchFamily="2" charset="-122"/>
              </a:rPr>
              <a:t>	C. </a:t>
            </a:r>
            <a:r>
              <a:rPr lang="zh-CN" altLang="en-US" sz="2000" dirty="0">
                <a:latin typeface="Cambria Math" panose="02040503050406030204" pitchFamily="18" charset="0"/>
                <a:ea typeface="方正卡通简体" panose="03000509000000000000" pitchFamily="65" charset="-122"/>
                <a:cs typeface="萝莉体 第二版" panose="02000500000000000000" pitchFamily="2" charset="-122"/>
              </a:rPr>
              <a:t>可信度</a:t>
            </a:r>
            <a:r>
              <a:rPr lang="en-US" altLang="zh-CN" sz="2000" dirty="0">
                <a:latin typeface="Cambria Math" panose="02040503050406030204" pitchFamily="18" charset="0"/>
                <a:ea typeface="方正卡通简体" panose="03000509000000000000" pitchFamily="65" charset="-122"/>
                <a:cs typeface="萝莉体 第二版" panose="02000500000000000000" pitchFamily="2" charset="-122"/>
              </a:rPr>
              <a:t>	D. </a:t>
            </a:r>
            <a:r>
              <a:rPr lang="zh-CN" altLang="en-US" sz="2000" dirty="0">
                <a:latin typeface="Cambria Math" panose="02040503050406030204" pitchFamily="18" charset="0"/>
                <a:ea typeface="方正卡通简体" panose="03000509000000000000" pitchFamily="65" charset="-122"/>
                <a:cs typeface="萝莉体 第二版" panose="02000500000000000000" pitchFamily="2" charset="-122"/>
              </a:rPr>
              <a:t>错误率</a:t>
            </a:r>
          </a:p>
          <a:p>
            <a:pPr>
              <a:buFont typeface="Wingdings" panose="05000000000000000000" pitchFamily="2" charset="2"/>
              <a:buChar char="n"/>
            </a:pPr>
            <a:endParaRPr lang="en-US" altLang="zh-CN" sz="2400" dirty="0">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00" dirty="0">
                <a:latin typeface="Cambria Math" panose="02040503050406030204" pitchFamily="18" charset="0"/>
                <a:ea typeface="方正卡通简体" panose="03000509000000000000" pitchFamily="65" charset="-122"/>
                <a:cs typeface="萝莉体 第二版" panose="02000500000000000000" pitchFamily="2" charset="-122"/>
              </a:rPr>
              <a:t>判断题：在购物篮模型中，购物篮的数目应远大于购物篮中项的数目。</a:t>
            </a:r>
            <a:endParaRPr lang="en-US" altLang="zh-CN" sz="2400" dirty="0">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3" name="文本框 2"/>
          <p:cNvSpPr txBox="1"/>
          <p:nvPr/>
        </p:nvSpPr>
        <p:spPr>
          <a:xfrm flipH="1">
            <a:off x="1722119" y="2773681"/>
            <a:ext cx="6812281" cy="369332"/>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2730604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300" dirty="0">
                <a:latin typeface="Cambria Math" panose="02040503050406030204" pitchFamily="18" charset="0"/>
                <a:ea typeface="萝莉体 第二版" panose="02000500000000000000" pitchFamily="2" charset="-122"/>
              </a:rPr>
              <a:t>作业</a:t>
            </a:r>
            <a:endParaRPr lang="zh-CN" altLang="en-US" dirty="0">
              <a:latin typeface="Cambria Math" panose="02040503050406030204" pitchFamily="18" charset="0"/>
              <a:ea typeface="方正卡通简体" panose="03000509000000000000" pitchFamily="65" charset="-122"/>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47</a:t>
            </a:fld>
            <a:endParaRPr lang="en-US"/>
          </a:p>
        </p:txBody>
      </p:sp>
      <p:sp>
        <p:nvSpPr>
          <p:cNvPr id="6" name="内容占位符 2"/>
          <p:cNvSpPr txBox="1">
            <a:spLocks/>
          </p:cNvSpPr>
          <p:nvPr/>
        </p:nvSpPr>
        <p:spPr>
          <a:xfrm>
            <a:off x="155019" y="1655064"/>
            <a:ext cx="8931831" cy="4231386"/>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buFont typeface="Wingdings" panose="05000000000000000000" pitchFamily="2" charset="2"/>
              <a:buChar char="n"/>
            </a:pPr>
            <a:r>
              <a:rPr lang="zh-CN" altLang="en-US" sz="2400" dirty="0">
                <a:latin typeface="Cambria Math" panose="02040503050406030204" pitchFamily="18" charset="0"/>
                <a:ea typeface="方正卡通简体" panose="03000509000000000000" pitchFamily="65" charset="-122"/>
              </a:rPr>
              <a:t>判断题：频繁项集不可以用于生物标志物关联 （        ）</a:t>
            </a:r>
            <a:endParaRPr lang="en-US" altLang="zh-CN" sz="2400" dirty="0">
              <a:latin typeface="Cambria Math" panose="02040503050406030204" pitchFamily="18" charset="0"/>
              <a:ea typeface="方正卡通简体" panose="03000509000000000000" pitchFamily="65" charset="-122"/>
            </a:endParaRPr>
          </a:p>
          <a:p>
            <a:pPr>
              <a:buFont typeface="Wingdings" panose="05000000000000000000" pitchFamily="2" charset="2"/>
              <a:buChar char="n"/>
            </a:pPr>
            <a:endParaRPr lang="en-US" altLang="zh-CN" sz="2400" dirty="0">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00" dirty="0">
                <a:latin typeface="Cambria Math" panose="02040503050406030204" pitchFamily="18" charset="0"/>
                <a:ea typeface="方正卡通简体" panose="03000509000000000000" pitchFamily="65" charset="-122"/>
                <a:cs typeface="萝莉体 第二版" panose="02000500000000000000" pitchFamily="2" charset="-122"/>
              </a:rPr>
              <a:t>针对以下购物篮数据，假设支持度阈值为</a:t>
            </a:r>
            <a:r>
              <a:rPr lang="en-US" altLang="zh-CN" sz="2400" dirty="0">
                <a:latin typeface="Cambria Math" panose="02040503050406030204" pitchFamily="18" charset="0"/>
                <a:ea typeface="方正卡通简体" panose="03000509000000000000" pitchFamily="65" charset="-122"/>
                <a:cs typeface="萝莉体 第二版" panose="02000500000000000000" pitchFamily="2" charset="-122"/>
              </a:rPr>
              <a:t>3</a:t>
            </a:r>
            <a:r>
              <a:rPr lang="zh-CN" altLang="en-US" sz="2400" dirty="0">
                <a:latin typeface="Cambria Math" panose="02040503050406030204" pitchFamily="18" charset="0"/>
                <a:ea typeface="方正卡通简体" panose="03000509000000000000" pitchFamily="65" charset="-122"/>
                <a:cs typeface="萝莉体 第二版" panose="02000500000000000000" pitchFamily="2" charset="-122"/>
              </a:rPr>
              <a:t>，请</a:t>
            </a:r>
            <a:r>
              <a:rPr lang="zh-CN" altLang="en-US" sz="24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按照</a:t>
            </a:r>
            <a:r>
              <a:rPr lang="en-US" altLang="zh-CN" sz="24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A-priori</a:t>
            </a:r>
            <a:r>
              <a:rPr lang="zh-CN" altLang="en-US" sz="2400"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算法</a:t>
            </a:r>
            <a:r>
              <a:rPr lang="zh-CN" altLang="en-US" sz="2400" dirty="0">
                <a:latin typeface="Cambria Math" panose="02040503050406030204" pitchFamily="18" charset="0"/>
                <a:ea typeface="方正卡通简体" panose="03000509000000000000" pitchFamily="65" charset="-122"/>
                <a:cs typeface="萝莉体 第二版" panose="02000500000000000000" pitchFamily="2" charset="-122"/>
              </a:rPr>
              <a:t>，计算该数据的二元素频繁项集。</a:t>
            </a:r>
            <a:endParaRPr lang="en-US" altLang="zh-CN" sz="2400" dirty="0">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3" name="文本框 2"/>
          <p:cNvSpPr txBox="1"/>
          <p:nvPr/>
        </p:nvSpPr>
        <p:spPr>
          <a:xfrm flipH="1">
            <a:off x="1722119" y="2773681"/>
            <a:ext cx="6812281" cy="369332"/>
          </a:xfrm>
          <a:prstGeom prst="rect">
            <a:avLst/>
          </a:prstGeom>
          <a:noFill/>
        </p:spPr>
        <p:txBody>
          <a:bodyPr wrap="square" rtlCol="0">
            <a:spAutoFit/>
          </a:bodyPr>
          <a:lstStyle/>
          <a:p>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676601403"/>
              </p:ext>
            </p:extLst>
          </p:nvPr>
        </p:nvGraphicFramePr>
        <p:xfrm>
          <a:off x="2286000" y="3352800"/>
          <a:ext cx="3943351" cy="2948940"/>
        </p:xfrm>
        <a:graphic>
          <a:graphicData uri="http://schemas.openxmlformats.org/drawingml/2006/table">
            <a:tbl>
              <a:tblPr firstRow="1" bandRow="1">
                <a:tableStyleId>{5C22544A-7EE6-4342-B048-85BDC9FD1C3A}</a:tableStyleId>
              </a:tblPr>
              <a:tblGrid>
                <a:gridCol w="1330881">
                  <a:extLst>
                    <a:ext uri="{9D8B030D-6E8A-4147-A177-3AD203B41FA5}">
                      <a16:colId xmlns:a16="http://schemas.microsoft.com/office/drawing/2014/main" val="20000"/>
                    </a:ext>
                  </a:extLst>
                </a:gridCol>
                <a:gridCol w="2612470">
                  <a:extLst>
                    <a:ext uri="{9D8B030D-6E8A-4147-A177-3AD203B41FA5}">
                      <a16:colId xmlns:a16="http://schemas.microsoft.com/office/drawing/2014/main" val="20001"/>
                    </a:ext>
                  </a:extLst>
                </a:gridCol>
              </a:tblGrid>
              <a:tr h="320040">
                <a:tc>
                  <a:txBody>
                    <a:bodyPr/>
                    <a:lstStyle/>
                    <a:p>
                      <a:pPr algn="ctr"/>
                      <a:r>
                        <a:rPr lang="en-AU" altLang="zh-CN" sz="1700" dirty="0"/>
                        <a:t>Transactions</a:t>
                      </a:r>
                      <a:endParaRPr lang="zh-CN" altLang="en-US" sz="1700" dirty="0"/>
                    </a:p>
                  </a:txBody>
                  <a:tcPr marL="68580" marR="68580" marT="34290" marB="34290" anchor="ctr"/>
                </a:tc>
                <a:tc>
                  <a:txBody>
                    <a:bodyPr/>
                    <a:lstStyle/>
                    <a:p>
                      <a:pPr algn="ctr"/>
                      <a:r>
                        <a:rPr lang="en-AU" altLang="zh-CN" sz="1700" dirty="0"/>
                        <a:t>Items</a:t>
                      </a:r>
                      <a:endParaRPr lang="zh-CN" altLang="en-US" sz="1700" dirty="0"/>
                    </a:p>
                  </a:txBody>
                  <a:tcPr marL="68580" marR="68580" marT="34290" marB="34290" anchor="ctr"/>
                </a:tc>
                <a:extLst>
                  <a:ext uri="{0D108BD9-81ED-4DB2-BD59-A6C34878D82A}">
                    <a16:rowId xmlns:a16="http://schemas.microsoft.com/office/drawing/2014/main" val="10000"/>
                  </a:ext>
                </a:extLst>
              </a:tr>
              <a:tr h="320040">
                <a:tc>
                  <a:txBody>
                    <a:bodyPr/>
                    <a:lstStyle/>
                    <a:p>
                      <a:pPr algn="ctr"/>
                      <a:r>
                        <a:rPr lang="en-AU" altLang="zh-CN" sz="1700" dirty="0"/>
                        <a:t>1</a:t>
                      </a:r>
                      <a:endParaRPr lang="zh-CN" altLang="en-US" sz="1700" dirty="0"/>
                    </a:p>
                  </a:txBody>
                  <a:tcPr marL="68580" marR="68580" marT="34290" marB="34290" anchor="ctr"/>
                </a:tc>
                <a:tc>
                  <a:txBody>
                    <a:bodyPr/>
                    <a:lstStyle/>
                    <a:p>
                      <a:pPr algn="ctr"/>
                      <a:r>
                        <a:rPr lang="en-AU" altLang="zh-CN" sz="1700" dirty="0"/>
                        <a:t>Bread, Jelly, Peanut, Butter</a:t>
                      </a:r>
                      <a:endParaRPr lang="zh-CN" altLang="en-US" sz="1700" dirty="0"/>
                    </a:p>
                  </a:txBody>
                  <a:tcPr marL="68580" marR="68580" marT="34290" marB="34290" anchor="ctr"/>
                </a:tc>
                <a:extLst>
                  <a:ext uri="{0D108BD9-81ED-4DB2-BD59-A6C34878D82A}">
                    <a16:rowId xmlns:a16="http://schemas.microsoft.com/office/drawing/2014/main" val="10001"/>
                  </a:ext>
                </a:extLst>
              </a:tr>
              <a:tr h="320040">
                <a:tc>
                  <a:txBody>
                    <a:bodyPr/>
                    <a:lstStyle/>
                    <a:p>
                      <a:pPr algn="ctr"/>
                      <a:r>
                        <a:rPr lang="en-AU" altLang="zh-CN" sz="1700" dirty="0"/>
                        <a:t>2</a:t>
                      </a:r>
                      <a:endParaRPr lang="zh-CN" altLang="en-US" sz="1700" dirty="0"/>
                    </a:p>
                  </a:txBody>
                  <a:tcPr marL="68580" marR="68580" marT="34290" marB="34290" anchor="ctr"/>
                </a:tc>
                <a:tc>
                  <a:txBody>
                    <a:bodyPr/>
                    <a:lstStyle/>
                    <a:p>
                      <a:pPr algn="ctr"/>
                      <a:r>
                        <a:rPr lang="en-AU" altLang="zh-CN" sz="1700" dirty="0"/>
                        <a:t>Bread, Butter</a:t>
                      </a:r>
                      <a:endParaRPr lang="zh-CN" altLang="en-US" sz="1700" dirty="0"/>
                    </a:p>
                  </a:txBody>
                  <a:tcPr marL="68580" marR="68580" marT="34290" marB="34290" anchor="ctr"/>
                </a:tc>
                <a:extLst>
                  <a:ext uri="{0D108BD9-81ED-4DB2-BD59-A6C34878D82A}">
                    <a16:rowId xmlns:a16="http://schemas.microsoft.com/office/drawing/2014/main" val="10002"/>
                  </a:ext>
                </a:extLst>
              </a:tr>
              <a:tr h="320040">
                <a:tc>
                  <a:txBody>
                    <a:bodyPr/>
                    <a:lstStyle/>
                    <a:p>
                      <a:pPr algn="ctr"/>
                      <a:r>
                        <a:rPr lang="en-AU" altLang="zh-CN" sz="1700" dirty="0"/>
                        <a:t>3</a:t>
                      </a:r>
                      <a:endParaRPr lang="zh-CN" altLang="en-US" sz="1700" dirty="0"/>
                    </a:p>
                  </a:txBody>
                  <a:tcPr marL="68580" marR="68580" marT="34290" marB="34290" anchor="ctr"/>
                </a:tc>
                <a:tc>
                  <a:txBody>
                    <a:bodyPr/>
                    <a:lstStyle/>
                    <a:p>
                      <a:pPr algn="ctr"/>
                      <a:r>
                        <a:rPr lang="en-AU" altLang="zh-CN" sz="1700" dirty="0"/>
                        <a:t>Bread, Jelly</a:t>
                      </a:r>
                      <a:endParaRPr lang="zh-CN" altLang="en-US" sz="1700" dirty="0"/>
                    </a:p>
                  </a:txBody>
                  <a:tcPr marL="68580" marR="68580" marT="34290" marB="34290" anchor="ctr"/>
                </a:tc>
                <a:extLst>
                  <a:ext uri="{0D108BD9-81ED-4DB2-BD59-A6C34878D82A}">
                    <a16:rowId xmlns:a16="http://schemas.microsoft.com/office/drawing/2014/main" val="10003"/>
                  </a:ext>
                </a:extLst>
              </a:tr>
              <a:tr h="320040">
                <a:tc>
                  <a:txBody>
                    <a:bodyPr/>
                    <a:lstStyle/>
                    <a:p>
                      <a:pPr algn="ctr"/>
                      <a:r>
                        <a:rPr lang="en-AU" altLang="zh-CN" sz="1700" dirty="0">
                          <a:solidFill>
                            <a:schemeClr val="tx1"/>
                          </a:solidFill>
                        </a:rPr>
                        <a:t>4</a:t>
                      </a:r>
                      <a:endParaRPr lang="zh-CN" altLang="en-US" sz="1700" dirty="0">
                        <a:solidFill>
                          <a:schemeClr val="tx1"/>
                        </a:solidFill>
                      </a:endParaRPr>
                    </a:p>
                  </a:txBody>
                  <a:tcPr marL="68580" marR="68580" marT="34290" marB="34290" anchor="ctr"/>
                </a:tc>
                <a:tc>
                  <a:txBody>
                    <a:bodyPr/>
                    <a:lstStyle/>
                    <a:p>
                      <a:pPr algn="ctr"/>
                      <a:r>
                        <a:rPr lang="en-AU" altLang="zh-CN" sz="1700" dirty="0"/>
                        <a:t>Bread, Milk, Butter</a:t>
                      </a:r>
                      <a:endParaRPr lang="zh-CN" altLang="en-US" sz="1700" dirty="0"/>
                    </a:p>
                  </a:txBody>
                  <a:tcPr marL="68580" marR="68580" marT="34290" marB="34290" anchor="ctr"/>
                </a:tc>
                <a:extLst>
                  <a:ext uri="{0D108BD9-81ED-4DB2-BD59-A6C34878D82A}">
                    <a16:rowId xmlns:a16="http://schemas.microsoft.com/office/drawing/2014/main" val="10004"/>
                  </a:ext>
                </a:extLst>
              </a:tr>
              <a:tr h="320040">
                <a:tc>
                  <a:txBody>
                    <a:bodyPr/>
                    <a:lstStyle/>
                    <a:p>
                      <a:pPr algn="ctr"/>
                      <a:r>
                        <a:rPr lang="en-AU" altLang="zh-CN" sz="1700" dirty="0">
                          <a:solidFill>
                            <a:schemeClr val="tx1"/>
                          </a:solidFill>
                        </a:rPr>
                        <a:t>5</a:t>
                      </a:r>
                      <a:endParaRPr lang="zh-CN" altLang="en-US" sz="1700" dirty="0">
                        <a:solidFill>
                          <a:schemeClr val="tx1"/>
                        </a:solidFill>
                      </a:endParaRPr>
                    </a:p>
                  </a:txBody>
                  <a:tcPr marL="68580" marR="68580" marT="34290" marB="34290" anchor="ctr"/>
                </a:tc>
                <a:tc>
                  <a:txBody>
                    <a:bodyPr/>
                    <a:lstStyle/>
                    <a:p>
                      <a:pPr algn="ctr"/>
                      <a:r>
                        <a:rPr lang="en-AU" altLang="zh-CN" sz="1700" dirty="0"/>
                        <a:t>Chips,</a:t>
                      </a:r>
                      <a:r>
                        <a:rPr lang="en-AU" altLang="zh-CN" sz="1700" baseline="0" dirty="0"/>
                        <a:t> Milk</a:t>
                      </a:r>
                      <a:endParaRPr lang="zh-CN" altLang="en-US" sz="1700" dirty="0"/>
                    </a:p>
                  </a:txBody>
                  <a:tcPr marL="68580" marR="68580" marT="34290" marB="34290" anchor="ctr"/>
                </a:tc>
                <a:extLst>
                  <a:ext uri="{0D108BD9-81ED-4DB2-BD59-A6C34878D82A}">
                    <a16:rowId xmlns:a16="http://schemas.microsoft.com/office/drawing/2014/main" val="10005"/>
                  </a:ext>
                </a:extLst>
              </a:tr>
              <a:tr h="320040">
                <a:tc>
                  <a:txBody>
                    <a:bodyPr/>
                    <a:lstStyle/>
                    <a:p>
                      <a:pPr algn="ctr"/>
                      <a:r>
                        <a:rPr lang="en-AU" altLang="zh-CN" sz="1700" dirty="0">
                          <a:solidFill>
                            <a:schemeClr val="tx1"/>
                          </a:solidFill>
                        </a:rPr>
                        <a:t>6</a:t>
                      </a:r>
                      <a:endParaRPr lang="zh-CN" altLang="en-US" sz="1700" dirty="0">
                        <a:solidFill>
                          <a:schemeClr val="tx1"/>
                        </a:solidFill>
                      </a:endParaRPr>
                    </a:p>
                  </a:txBody>
                  <a:tcPr marL="68580" marR="68580" marT="34290" marB="34290" anchor="ctr"/>
                </a:tc>
                <a:tc>
                  <a:txBody>
                    <a:bodyPr/>
                    <a:lstStyle/>
                    <a:p>
                      <a:pPr algn="ctr"/>
                      <a:r>
                        <a:rPr lang="en-AU" altLang="zh-CN" sz="1700" dirty="0"/>
                        <a:t>Bread, Chips</a:t>
                      </a:r>
                      <a:endParaRPr lang="zh-CN" altLang="en-US" sz="1700" dirty="0"/>
                    </a:p>
                  </a:txBody>
                  <a:tcPr marL="68580" marR="68580" marT="34290" marB="34290" anchor="ctr"/>
                </a:tc>
                <a:extLst>
                  <a:ext uri="{0D108BD9-81ED-4DB2-BD59-A6C34878D82A}">
                    <a16:rowId xmlns:a16="http://schemas.microsoft.com/office/drawing/2014/main" val="10006"/>
                  </a:ext>
                </a:extLst>
              </a:tr>
              <a:tr h="320040">
                <a:tc>
                  <a:txBody>
                    <a:bodyPr/>
                    <a:lstStyle/>
                    <a:p>
                      <a:pPr algn="ctr"/>
                      <a:r>
                        <a:rPr lang="en-AU" altLang="zh-CN" sz="1700" dirty="0">
                          <a:solidFill>
                            <a:schemeClr val="tx1"/>
                          </a:solidFill>
                        </a:rPr>
                        <a:t>7</a:t>
                      </a:r>
                      <a:endParaRPr lang="zh-CN" altLang="en-US" sz="1700" dirty="0">
                        <a:solidFill>
                          <a:schemeClr val="tx1"/>
                        </a:solidFill>
                      </a:endParaRPr>
                    </a:p>
                  </a:txBody>
                  <a:tcPr marL="68580" marR="68580" marT="34290" marB="34290" anchor="ctr"/>
                </a:tc>
                <a:tc>
                  <a:txBody>
                    <a:bodyPr/>
                    <a:lstStyle/>
                    <a:p>
                      <a:pPr algn="ctr"/>
                      <a:r>
                        <a:rPr lang="en-AU" altLang="zh-CN" sz="1700" dirty="0"/>
                        <a:t>Bread, Milk</a:t>
                      </a:r>
                      <a:endParaRPr lang="zh-CN" altLang="en-US" sz="1700" dirty="0"/>
                    </a:p>
                  </a:txBody>
                  <a:tcPr marL="68580" marR="68580" marT="34290" marB="34290" anchor="ctr"/>
                </a:tc>
                <a:extLst>
                  <a:ext uri="{0D108BD9-81ED-4DB2-BD59-A6C34878D82A}">
                    <a16:rowId xmlns:a16="http://schemas.microsoft.com/office/drawing/2014/main" val="10007"/>
                  </a:ext>
                </a:extLst>
              </a:tr>
              <a:tr h="320040">
                <a:tc>
                  <a:txBody>
                    <a:bodyPr/>
                    <a:lstStyle/>
                    <a:p>
                      <a:pPr algn="ctr"/>
                      <a:r>
                        <a:rPr lang="en-AU" altLang="zh-CN" sz="1700" dirty="0"/>
                        <a:t>8</a:t>
                      </a:r>
                      <a:endParaRPr lang="zh-CN" altLang="en-US" sz="1700" dirty="0"/>
                    </a:p>
                  </a:txBody>
                  <a:tcPr marL="68580" marR="68580" marT="34290" marB="34290" anchor="ctr"/>
                </a:tc>
                <a:tc>
                  <a:txBody>
                    <a:bodyPr/>
                    <a:lstStyle/>
                    <a:p>
                      <a:pPr algn="ctr"/>
                      <a:r>
                        <a:rPr lang="en-AU" altLang="zh-CN" sz="1700" dirty="0"/>
                        <a:t>Chips, Jelly</a:t>
                      </a:r>
                      <a:endParaRPr lang="zh-CN" altLang="en-US" sz="1700" dirty="0"/>
                    </a:p>
                  </a:txBody>
                  <a:tcPr marL="68580" marR="68580" marT="34290" marB="3429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24948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什么是频繁项集？</a:t>
            </a:r>
          </a:p>
        </p:txBody>
      </p:sp>
      <p:sp>
        <p:nvSpPr>
          <p:cNvPr id="5" name="灯片编号占位符 4"/>
          <p:cNvSpPr>
            <a:spLocks noGrp="1"/>
          </p:cNvSpPr>
          <p:nvPr>
            <p:ph type="sldNum" sz="quarter" idx="12"/>
          </p:nvPr>
        </p:nvSpPr>
        <p:spPr/>
        <p:txBody>
          <a:bodyPr/>
          <a:lstStyle/>
          <a:p>
            <a:fld id="{19B12225-5612-419B-A8D5-4B8EEE4C217E}" type="slidenum">
              <a:rPr lang="en-US" smtClean="0"/>
              <a:pPr/>
              <a:t>5</a:t>
            </a:fld>
            <a:endParaRPr lang="en-US"/>
          </a:p>
        </p:txBody>
      </p:sp>
      <p:sp>
        <p:nvSpPr>
          <p:cNvPr id="13" name="内容占位符 2"/>
          <p:cNvSpPr>
            <a:spLocks noGrp="1"/>
          </p:cNvSpPr>
          <p:nvPr>
            <p:ph idx="1"/>
          </p:nvPr>
        </p:nvSpPr>
        <p:spPr>
          <a:xfrm>
            <a:off x="171450" y="2200275"/>
            <a:ext cx="8801100" cy="3623310"/>
          </a:xfrm>
        </p:spPr>
        <p:txBody>
          <a:bodyPr>
            <a:normAutofit/>
          </a:bodyPr>
          <a:lstStyle/>
          <a:p>
            <a:pPr marL="89154" indent="0">
              <a:buNone/>
            </a:pPr>
            <a:r>
              <a:rPr lang="zh-CN" altLang="en-US" sz="2000" dirty="0">
                <a:solidFill>
                  <a:srgbClr val="CC0066"/>
                </a:solidFill>
                <a:latin typeface="Cambria Math" panose="02040503050406030204" pitchFamily="18" charset="0"/>
                <a:ea typeface="方正卡通简体" panose="03000509000000000000" pitchFamily="65" charset="-122"/>
                <a:cs typeface="萝莉体 第二版" panose="02000500000000000000" pitchFamily="2" charset="-122"/>
              </a:rPr>
              <a:t>序列关联 </a:t>
            </a:r>
            <a:r>
              <a:rPr lang="zh-CN" altLang="en-US" sz="20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买了</a:t>
            </a:r>
            <a:r>
              <a:rPr lang="en-US" altLang="zh-CN" sz="2000" dirty="0" err="1">
                <a:solidFill>
                  <a:schemeClr val="accent2">
                    <a:lumMod val="50000"/>
                  </a:schemeClr>
                </a:solidFill>
                <a:latin typeface="Cambria Math" panose="02040503050406030204" pitchFamily="18" charset="0"/>
                <a:ea typeface="Cambria Math" panose="02040503050406030204" pitchFamily="18" charset="0"/>
                <a:cs typeface="萝莉体 第二版" panose="02000500000000000000" pitchFamily="2" charset="-122"/>
              </a:rPr>
              <a:t>iphone</a:t>
            </a:r>
            <a:r>
              <a:rPr lang="zh-CN" altLang="en-US" sz="20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手机的顾客中</a:t>
            </a:r>
            <a:r>
              <a:rPr lang="en-US" altLang="zh-CN" sz="2000" dirty="0">
                <a:solidFill>
                  <a:schemeClr val="accent2">
                    <a:lumMod val="50000"/>
                  </a:schemeClr>
                </a:solidFill>
                <a:latin typeface="Cambria Math" panose="02040503050406030204" pitchFamily="18" charset="0"/>
                <a:ea typeface="Cambria Math" panose="02040503050406030204" pitchFamily="18" charset="0"/>
                <a:cs typeface="萝莉体 第二版" panose="02000500000000000000" pitchFamily="2" charset="-122"/>
              </a:rPr>
              <a:t>80%</a:t>
            </a:r>
            <a:r>
              <a:rPr lang="zh-CN" altLang="en-US" sz="20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会选择购买</a:t>
            </a:r>
            <a:r>
              <a:rPr lang="en-US" altLang="zh-CN" sz="2000" dirty="0" err="1">
                <a:solidFill>
                  <a:schemeClr val="accent2">
                    <a:lumMod val="50000"/>
                  </a:schemeClr>
                </a:solidFill>
                <a:latin typeface="Cambria Math" panose="02040503050406030204" pitchFamily="18" charset="0"/>
                <a:ea typeface="Cambria Math" panose="02040503050406030204" pitchFamily="18" charset="0"/>
                <a:cs typeface="萝莉体 第二版" panose="02000500000000000000" pitchFamily="2" charset="-122"/>
              </a:rPr>
              <a:t>iphone</a:t>
            </a:r>
            <a:r>
              <a:rPr lang="zh-CN" altLang="en-US" sz="2000"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手机保护壳，这就是序列关联关系，一般没人先去买个保护壳再去买手机。这是存在先后的时间上的顺序的。</a:t>
            </a:r>
          </a:p>
          <a:p>
            <a:pPr marL="89154" indent="0">
              <a:buNone/>
            </a:pPr>
            <a:endParaRPr lang="zh-CN" altLang="en-US" sz="2000" dirty="0">
              <a:solidFill>
                <a:schemeClr val="accent2">
                  <a:lumMod val="50000"/>
                </a:schemeClr>
              </a:solidFill>
              <a:latin typeface="Cambria Math" panose="02040503050406030204" pitchFamily="18" charset="0"/>
              <a:ea typeface="萝莉体 第二版" panose="02000500000000000000" pitchFamily="2" charset="-122"/>
              <a:cs typeface="萝莉体 第二版" panose="02000500000000000000" pitchFamily="2" charset="-122"/>
            </a:endParaRPr>
          </a:p>
        </p:txBody>
      </p:sp>
      <p:sp>
        <p:nvSpPr>
          <p:cNvPr id="6" name="内容占位符 2"/>
          <p:cNvSpPr txBox="1">
            <a:spLocks/>
          </p:cNvSpPr>
          <p:nvPr/>
        </p:nvSpPr>
        <p:spPr>
          <a:xfrm>
            <a:off x="285750" y="1655066"/>
            <a:ext cx="8401050" cy="6286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举例子</a:t>
            </a:r>
          </a:p>
        </p:txBody>
      </p:sp>
      <p:pic>
        <p:nvPicPr>
          <p:cNvPr id="7" name="图片 6"/>
          <p:cNvPicPr>
            <a:picLocks noChangeAspect="1"/>
          </p:cNvPicPr>
          <p:nvPr/>
        </p:nvPicPr>
        <p:blipFill>
          <a:blip r:embed="rId3"/>
          <a:stretch>
            <a:fillRect/>
          </a:stretch>
        </p:blipFill>
        <p:spPr>
          <a:xfrm>
            <a:off x="9525" y="4572001"/>
            <a:ext cx="7230147" cy="1784441"/>
          </a:xfrm>
          <a:prstGeom prst="rect">
            <a:avLst/>
          </a:prstGeom>
        </p:spPr>
      </p:pic>
      <p:pic>
        <p:nvPicPr>
          <p:cNvPr id="8" name="图片 7"/>
          <p:cNvPicPr>
            <a:picLocks noChangeAspect="1"/>
          </p:cNvPicPr>
          <p:nvPr/>
        </p:nvPicPr>
        <p:blipFill>
          <a:blip r:embed="rId4">
            <a:clrChange>
              <a:clrFrom>
                <a:srgbClr val="F5F5F5"/>
              </a:clrFrom>
              <a:clrTo>
                <a:srgbClr val="F5F5F5">
                  <a:alpha val="0"/>
                </a:srgbClr>
              </a:clrTo>
            </a:clrChange>
          </a:blip>
          <a:stretch>
            <a:fillRect/>
          </a:stretch>
        </p:blipFill>
        <p:spPr>
          <a:xfrm>
            <a:off x="4267200" y="3200400"/>
            <a:ext cx="4920481" cy="3258675"/>
          </a:xfrm>
          <a:prstGeom prst="rect">
            <a:avLst/>
          </a:prstGeom>
        </p:spPr>
      </p:pic>
    </p:spTree>
    <p:extLst>
      <p:ext uri="{BB962C8B-B14F-4D97-AF65-F5344CB8AC3E}">
        <p14:creationId xmlns:p14="http://schemas.microsoft.com/office/powerpoint/2010/main" val="29795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Cambria Math" panose="02040503050406030204" pitchFamily="18" charset="0"/>
                <a:ea typeface="方正卡通简体" panose="03000509000000000000" pitchFamily="65" charset="-122"/>
              </a:rPr>
              <a:t>什么是频繁项集？</a:t>
            </a:r>
          </a:p>
        </p:txBody>
      </p:sp>
      <p:sp>
        <p:nvSpPr>
          <p:cNvPr id="5" name="灯片编号占位符 4"/>
          <p:cNvSpPr>
            <a:spLocks noGrp="1"/>
          </p:cNvSpPr>
          <p:nvPr>
            <p:ph type="sldNum" sz="quarter" idx="12"/>
          </p:nvPr>
        </p:nvSpPr>
        <p:spPr/>
        <p:txBody>
          <a:bodyPr/>
          <a:lstStyle/>
          <a:p>
            <a:fld id="{19B12225-5612-419B-A8D5-4B8EEE4C217E}" type="slidenum">
              <a:rPr lang="en-US" smtClean="0"/>
              <a:pPr/>
              <a:t>6</a:t>
            </a:fld>
            <a:endParaRPr lang="en-US"/>
          </a:p>
        </p:txBody>
      </p:sp>
      <p:sp>
        <p:nvSpPr>
          <p:cNvPr id="13" name="内容占位符 2"/>
          <p:cNvSpPr>
            <a:spLocks noGrp="1"/>
          </p:cNvSpPr>
          <p:nvPr>
            <p:ph idx="1"/>
          </p:nvPr>
        </p:nvSpPr>
        <p:spPr>
          <a:xfrm>
            <a:off x="137160" y="2171700"/>
            <a:ext cx="8801100" cy="3623310"/>
          </a:xfrm>
        </p:spPr>
        <p:txBody>
          <a:bodyPr>
            <a:noAutofit/>
          </a:bodyPr>
          <a:lstStyle/>
          <a:p>
            <a:pPr>
              <a:buFont typeface="Wingdings" panose="05000000000000000000" pitchFamily="2" charset="2"/>
              <a:buChar char="n"/>
            </a:pPr>
            <a:r>
              <a:rPr lang="zh-CN" altLang="en-US" sz="247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频繁项集发现。该问题常常被看成“关联规则”发现。</a:t>
            </a:r>
          </a:p>
          <a:p>
            <a:pPr>
              <a:buFont typeface="Wingdings" panose="05000000000000000000" pitchFamily="2" charset="2"/>
              <a:buChar char="n"/>
            </a:pPr>
            <a:r>
              <a:rPr lang="zh-CN" altLang="en-US" sz="2475" dirty="0">
                <a:solidFill>
                  <a:schemeClr val="accent6"/>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数据的“购物篮”模型，其本质上是“项”和“购物篮”两类元素之间的多对多关系。</a:t>
            </a:r>
            <a:endParaRPr lang="en-US" altLang="zh-CN" sz="2475" dirty="0">
              <a:solidFill>
                <a:schemeClr val="accent5">
                  <a:lumMod val="75000"/>
                </a:schemeClr>
              </a:solidFill>
              <a:latin typeface="Cambria Math" panose="02040503050406030204" pitchFamily="18" charset="0"/>
              <a:ea typeface="Cambria Math" panose="02040503050406030204" pitchFamily="18" charset="0"/>
              <a:cs typeface="萝莉体 第二版" panose="02000500000000000000" pitchFamily="2" charset="-122"/>
            </a:endParaRPr>
          </a:p>
          <a:p>
            <a:pPr>
              <a:buFont typeface="Wingdings" panose="05000000000000000000" pitchFamily="2" charset="2"/>
              <a:buChar char="n"/>
            </a:pP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频繁项集问题就是寻找出现在很多相同购物篮中</a:t>
            </a:r>
            <a:r>
              <a:rPr lang="en-US" altLang="zh-CN" sz="2475" dirty="0">
                <a:solidFill>
                  <a:schemeClr val="accent4">
                    <a:lumMod val="50000"/>
                  </a:schemeClr>
                </a:solidFill>
                <a:latin typeface="Cambria Math" panose="02040503050406030204" pitchFamily="18" charset="0"/>
                <a:ea typeface="Cambria Math" panose="02040503050406030204" pitchFamily="18" charset="0"/>
                <a:cs typeface="萝莉体 第二版" panose="02000500000000000000" pitchFamily="2" charset="-122"/>
              </a:rPr>
              <a:t>(</a:t>
            </a: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与该购物篮相关的</a:t>
            </a:r>
            <a:r>
              <a:rPr lang="en-US" altLang="zh-CN" sz="2475" dirty="0">
                <a:solidFill>
                  <a:schemeClr val="accent4">
                    <a:lumMod val="50000"/>
                  </a:schemeClr>
                </a:solidFill>
                <a:latin typeface="Cambria Math" panose="02040503050406030204" pitchFamily="18" charset="0"/>
                <a:ea typeface="Cambria Math" panose="02040503050406030204" pitchFamily="18" charset="0"/>
                <a:cs typeface="萝莉体 第二版" panose="02000500000000000000" pitchFamily="2" charset="-122"/>
              </a:rPr>
              <a:t>)</a:t>
            </a: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的项集。</a:t>
            </a:r>
            <a:endParaRPr lang="en-US" altLang="zh-CN" sz="2475" dirty="0">
              <a:solidFill>
                <a:schemeClr val="accent4">
                  <a:lumMod val="50000"/>
                </a:schemeClr>
              </a:solidFill>
              <a:latin typeface="Cambria Math" panose="02040503050406030204" pitchFamily="18" charset="0"/>
              <a:ea typeface="Cambria Math" panose="02040503050406030204" pitchFamily="18" charset="0"/>
              <a:cs typeface="萝莉体 第二版" panose="02000500000000000000" pitchFamily="2" charset="-122"/>
            </a:endParaRPr>
          </a:p>
          <a:p>
            <a:pPr>
              <a:buFont typeface="Wingdings" panose="05000000000000000000" pitchFamily="2" charset="2"/>
              <a:buChar char="n"/>
            </a:pPr>
            <a:r>
              <a:rPr lang="en-US" altLang="zh-CN" sz="2475" dirty="0">
                <a:solidFill>
                  <a:srgbClr val="00B0F0"/>
                </a:solidFill>
                <a:latin typeface="Cambria Math" panose="02040503050406030204" pitchFamily="18" charset="0"/>
                <a:ea typeface="Cambria Math" panose="02040503050406030204" pitchFamily="18" charset="0"/>
                <a:cs typeface="萝莉体 第二版" panose="02000500000000000000" pitchFamily="2" charset="-122"/>
              </a:rPr>
              <a:t>A-Priori</a:t>
            </a:r>
            <a:r>
              <a:rPr lang="zh-CN" altLang="en-US" sz="2475" dirty="0">
                <a:solidFill>
                  <a:srgbClr val="00B0F0"/>
                </a:solidFill>
                <a:latin typeface="Cambria Math" panose="02040503050406030204" pitchFamily="18" charset="0"/>
                <a:ea typeface="方正卡通简体" panose="03000509000000000000" pitchFamily="65" charset="-122"/>
                <a:cs typeface="萝莉体 第二版" panose="02000500000000000000" pitchFamily="2" charset="-122"/>
              </a:rPr>
              <a:t>算法，该算法的基本思路是，如果一个集合的子集不是频繁项集，那么该集合也不可能是频繁项集。</a:t>
            </a:r>
            <a:endParaRPr lang="en-US" altLang="zh-CN" sz="2475" dirty="0">
              <a:solidFill>
                <a:srgbClr val="00B0F0"/>
              </a:solidFill>
              <a:latin typeface="Cambria Math" panose="02040503050406030204" pitchFamily="18" charset="0"/>
              <a:ea typeface="Cambria Math" panose="02040503050406030204" pitchFamily="18" charset="0"/>
              <a:cs typeface="萝莉体 第二版" panose="02000500000000000000" pitchFamily="2" charset="-122"/>
            </a:endParaRPr>
          </a:p>
          <a:p>
            <a:pPr>
              <a:buFont typeface="Wingdings" panose="05000000000000000000" pitchFamily="2" charset="2"/>
              <a:buChar char="n"/>
            </a:pPr>
            <a:r>
              <a:rPr lang="zh-CN" altLang="en-US" sz="247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内存带来很大压力的极大规模数据集和相应的近似算法。</a:t>
            </a:r>
          </a:p>
        </p:txBody>
      </p:sp>
      <p:sp>
        <p:nvSpPr>
          <p:cNvPr id="6" name="内容占位符 2"/>
          <p:cNvSpPr txBox="1">
            <a:spLocks/>
          </p:cNvSpPr>
          <p:nvPr/>
        </p:nvSpPr>
        <p:spPr>
          <a:xfrm>
            <a:off x="285750" y="1655066"/>
            <a:ext cx="8401050" cy="6286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本章学习思路</a:t>
            </a:r>
          </a:p>
        </p:txBody>
      </p:sp>
    </p:spTree>
    <p:extLst>
      <p:ext uri="{BB962C8B-B14F-4D97-AF65-F5344CB8AC3E}">
        <p14:creationId xmlns:p14="http://schemas.microsoft.com/office/powerpoint/2010/main" val="1497308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6.1</a:t>
            </a:r>
            <a:r>
              <a:rPr lang="zh-CN" altLang="en-US" dirty="0">
                <a:latin typeface="Cambria Math" panose="02040503050406030204" pitchFamily="18" charset="0"/>
                <a:ea typeface="方正卡通简体" panose="03000509000000000000" pitchFamily="65" charset="-122"/>
              </a:rPr>
              <a:t>购物篮模型</a:t>
            </a:r>
          </a:p>
        </p:txBody>
      </p:sp>
      <p:sp>
        <p:nvSpPr>
          <p:cNvPr id="5" name="灯片编号占位符 4"/>
          <p:cNvSpPr>
            <a:spLocks noGrp="1"/>
          </p:cNvSpPr>
          <p:nvPr>
            <p:ph type="sldNum" sz="quarter" idx="12"/>
          </p:nvPr>
        </p:nvSpPr>
        <p:spPr/>
        <p:txBody>
          <a:bodyPr/>
          <a:lstStyle/>
          <a:p>
            <a:fld id="{19B12225-5612-419B-A8D5-4B8EEE4C217E}" type="slidenum">
              <a:rPr lang="en-US" smtClean="0"/>
              <a:pPr/>
              <a:t>7</a:t>
            </a:fld>
            <a:endParaRPr lang="en-US"/>
          </a:p>
        </p:txBody>
      </p:sp>
      <p:sp>
        <p:nvSpPr>
          <p:cNvPr id="13" name="内容占位符 2"/>
          <p:cNvSpPr>
            <a:spLocks noGrp="1"/>
          </p:cNvSpPr>
          <p:nvPr>
            <p:ph idx="1"/>
          </p:nvPr>
        </p:nvSpPr>
        <p:spPr>
          <a:xfrm>
            <a:off x="85725" y="2086085"/>
            <a:ext cx="8801100" cy="3886200"/>
          </a:xfrm>
        </p:spPr>
        <p:txBody>
          <a:bodyPr>
            <a:noAutofit/>
          </a:bodyPr>
          <a:lstStyle/>
          <a:p>
            <a:pPr>
              <a:buFont typeface="Wingdings" panose="05000000000000000000" pitchFamily="2" charset="2"/>
              <a:buChar char="n"/>
            </a:pPr>
            <a:r>
              <a:rPr lang="zh-CN" altLang="en-US" sz="247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数据的购物篮模型</a:t>
            </a:r>
            <a:r>
              <a:rPr lang="en-US" altLang="zh-CN" sz="247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(market-basket model )</a:t>
            </a:r>
            <a:r>
              <a:rPr lang="zh-CN" altLang="en-US" sz="247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用于描述两类对象之间一种常见形式的多对多关系。</a:t>
            </a:r>
            <a:r>
              <a:rPr lang="zh-CN" altLang="en-US" sz="2475" dirty="0">
                <a:solidFill>
                  <a:schemeClr val="accent6"/>
                </a:solidFill>
                <a:latin typeface="Cambria Math" panose="02040503050406030204" pitchFamily="18" charset="0"/>
                <a:ea typeface="方正卡通简体" panose="03000509000000000000" pitchFamily="65" charset="-122"/>
                <a:cs typeface="萝莉体 第二版" panose="02000500000000000000" pitchFamily="2" charset="-122"/>
              </a:rPr>
              <a:t> </a:t>
            </a:r>
            <a:endParaRPr lang="en-US" altLang="zh-CN" sz="2475" dirty="0">
              <a:solidFill>
                <a:schemeClr val="accent6"/>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数据一类对象是</a:t>
            </a:r>
            <a:r>
              <a:rPr lang="zh-CN" altLang="en-US"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项</a:t>
            </a:r>
            <a:r>
              <a:rPr lang="en-US" altLang="zh-CN"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(item )</a:t>
            </a:r>
            <a:r>
              <a:rPr lang="zh-CN" altLang="en-US"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，另一类对象是</a:t>
            </a:r>
            <a:r>
              <a:rPr lang="zh-CN" altLang="en-US"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购物篮</a:t>
            </a:r>
            <a:r>
              <a:rPr lang="en-US" altLang="zh-CN"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(basket )</a:t>
            </a:r>
            <a:r>
              <a:rPr lang="zh-CN" altLang="en-US"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，后者有时称为</a:t>
            </a:r>
            <a:r>
              <a:rPr lang="zh-CN" altLang="en-US"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“交易”</a:t>
            </a:r>
            <a:r>
              <a:rPr lang="en-US" altLang="zh-CN"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 transaction )</a:t>
            </a:r>
            <a:r>
              <a:rPr lang="zh-CN" altLang="en-US"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endParaRPr lang="en-US" altLang="zh-CN" sz="2475" dirty="0">
              <a:solidFill>
                <a:schemeClr val="accent5">
                  <a:lumMod val="75000"/>
                </a:schemeClr>
              </a:solidFill>
              <a:latin typeface="Cambria Math" panose="02040503050406030204" pitchFamily="18" charset="0"/>
              <a:ea typeface="Cambria Math" panose="02040503050406030204" pitchFamily="18" charset="0"/>
              <a:cs typeface="萝莉体 第二版" panose="02000500000000000000" pitchFamily="2" charset="-122"/>
            </a:endParaRPr>
          </a:p>
          <a:p>
            <a:pPr>
              <a:buFont typeface="Wingdings" panose="05000000000000000000" pitchFamily="2" charset="2"/>
              <a:buChar char="n"/>
            </a:pP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每个购物篮由多个项组成的集合</a:t>
            </a:r>
            <a:r>
              <a:rPr lang="en-US" altLang="zh-CN"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称为</a:t>
            </a:r>
            <a:r>
              <a:rPr lang="zh-CN" altLang="en-US"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项集</a:t>
            </a: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475" dirty="0" err="1">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itemset</a:t>
            </a:r>
            <a:r>
              <a:rPr lang="en-US" altLang="zh-CN"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构成，通常我们都假设一个购物篮中项的总数目较小，相对于所有项的总数目而言要小得多。</a:t>
            </a:r>
            <a:endParaRPr lang="en-US" altLang="zh-CN"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75" dirty="0">
                <a:solidFill>
                  <a:srgbClr val="00B0F0"/>
                </a:solidFill>
                <a:latin typeface="Cambria Math" panose="02040503050406030204" pitchFamily="18" charset="0"/>
                <a:ea typeface="方正卡通简体" panose="03000509000000000000" pitchFamily="65" charset="-122"/>
                <a:cs typeface="萝莉体 第二版" panose="02000500000000000000" pitchFamily="2" charset="-122"/>
              </a:rPr>
              <a:t>购物篮的数目通常假设很大，导致在内存中无法存放 。</a:t>
            </a:r>
            <a:endParaRPr lang="en-US" altLang="zh-CN" sz="2475" dirty="0">
              <a:solidFill>
                <a:srgbClr val="00B0F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7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整个数据假定由一个购物篮序列构成的文件来表示。</a:t>
            </a:r>
            <a:r>
              <a:rPr lang="en-US" altLang="zh-CN" sz="247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zh-CN" altLang="en-US" sz="247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超市购物小票记录</a:t>
            </a:r>
            <a:r>
              <a:rPr lang="en-US" altLang="zh-CN" sz="247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endParaRPr lang="zh-CN" altLang="en-US" sz="247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6" name="内容占位符 2"/>
          <p:cNvSpPr txBox="1">
            <a:spLocks/>
          </p:cNvSpPr>
          <p:nvPr/>
        </p:nvSpPr>
        <p:spPr>
          <a:xfrm>
            <a:off x="285750" y="1655066"/>
            <a:ext cx="8401050" cy="6286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6.1.1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频繁项集的定义</a:t>
            </a:r>
          </a:p>
        </p:txBody>
      </p:sp>
    </p:spTree>
    <p:extLst>
      <p:ext uri="{BB962C8B-B14F-4D97-AF65-F5344CB8AC3E}">
        <p14:creationId xmlns:p14="http://schemas.microsoft.com/office/powerpoint/2010/main" val="3470265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6.1</a:t>
            </a:r>
            <a:r>
              <a:rPr lang="zh-CN" altLang="en-US" dirty="0">
                <a:latin typeface="Cambria Math" panose="02040503050406030204" pitchFamily="18" charset="0"/>
                <a:ea typeface="方正卡通简体" panose="03000509000000000000" pitchFamily="65" charset="-122"/>
              </a:rPr>
              <a:t>购物篮模型</a:t>
            </a:r>
          </a:p>
        </p:txBody>
      </p:sp>
      <p:sp>
        <p:nvSpPr>
          <p:cNvPr id="5" name="灯片编号占位符 4"/>
          <p:cNvSpPr>
            <a:spLocks noGrp="1"/>
          </p:cNvSpPr>
          <p:nvPr>
            <p:ph type="sldNum" sz="quarter" idx="12"/>
          </p:nvPr>
        </p:nvSpPr>
        <p:spPr/>
        <p:txBody>
          <a:bodyPr/>
          <a:lstStyle/>
          <a:p>
            <a:fld id="{19B12225-5612-419B-A8D5-4B8EEE4C217E}" type="slidenum">
              <a:rPr lang="en-US" smtClean="0"/>
              <a:pPr/>
              <a:t>8</a:t>
            </a:fld>
            <a:endParaRPr lang="en-US"/>
          </a:p>
        </p:txBody>
      </p:sp>
      <p:sp>
        <p:nvSpPr>
          <p:cNvPr id="13" name="内容占位符 2"/>
          <p:cNvSpPr>
            <a:spLocks noGrp="1"/>
          </p:cNvSpPr>
          <p:nvPr>
            <p:ph idx="1"/>
          </p:nvPr>
        </p:nvSpPr>
        <p:spPr>
          <a:xfrm>
            <a:off x="85725" y="2086085"/>
            <a:ext cx="8801100" cy="3886200"/>
          </a:xfrm>
        </p:spPr>
        <p:txBody>
          <a:bodyPr>
            <a:noAutofit/>
          </a:bodyPr>
          <a:lstStyle/>
          <a:p>
            <a:pPr>
              <a:buFont typeface="Wingdings" panose="05000000000000000000" pitchFamily="2" charset="2"/>
              <a:buChar char="n"/>
            </a:pPr>
            <a:r>
              <a:rPr lang="zh-CN" altLang="en-US" sz="247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直观上看，一个在多个购物篮中出现的项集称为“频繁”项集。 </a:t>
            </a:r>
            <a:r>
              <a:rPr lang="zh-CN" altLang="en-US" sz="2475" dirty="0">
                <a:solidFill>
                  <a:schemeClr val="accent6"/>
                </a:solidFill>
                <a:latin typeface="Cambria Math" panose="02040503050406030204" pitchFamily="18" charset="0"/>
                <a:ea typeface="方正卡通简体" panose="03000509000000000000" pitchFamily="65" charset="-122"/>
                <a:cs typeface="萝莉体 第二版" panose="02000500000000000000" pitchFamily="2" charset="-122"/>
              </a:rPr>
              <a:t> </a:t>
            </a:r>
            <a:endParaRPr lang="en-US" altLang="zh-CN" sz="2475" dirty="0">
              <a:solidFill>
                <a:schemeClr val="accent6"/>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公式上，如果</a:t>
            </a:r>
            <a:r>
              <a:rPr lang="en-US" altLang="zh-CN"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zh-CN" altLang="en-US"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是一个项集</a:t>
            </a:r>
            <a:r>
              <a:rPr lang="zh-CN" altLang="en-US"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zh-CN" altLang="en-US"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的</a:t>
            </a:r>
            <a:r>
              <a:rPr lang="zh-CN" altLang="en-US"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支持度</a:t>
            </a:r>
            <a:r>
              <a:rPr lang="en-US" altLang="zh-CN"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(support)</a:t>
            </a:r>
            <a:r>
              <a:rPr lang="zh-CN" altLang="en-US"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是指包含</a:t>
            </a:r>
            <a:r>
              <a:rPr lang="en-US" altLang="zh-CN"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zh-CN" altLang="en-US"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即</a:t>
            </a:r>
            <a:r>
              <a:rPr lang="en-US" altLang="zh-CN"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zh-CN" altLang="en-US"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是购物篮中项集的子集</a:t>
            </a:r>
            <a:r>
              <a:rPr lang="en-US" altLang="zh-CN"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zh-CN" altLang="en-US"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的</a:t>
            </a:r>
            <a:r>
              <a:rPr lang="zh-CN" altLang="en-US"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购物篮数目。</a:t>
            </a:r>
            <a:endParaRPr lang="en-US" altLang="zh-CN"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zh-CN" altLang="en-US"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假定有个</a:t>
            </a:r>
            <a:r>
              <a:rPr lang="zh-CN" altLang="en-US"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支持度阈值</a:t>
            </a:r>
            <a:r>
              <a:rPr lang="en-US" altLang="zh-CN"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(support threshold )S</a:t>
            </a:r>
            <a:r>
              <a:rPr lang="zh-CN" altLang="en-US"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。如果</a:t>
            </a:r>
            <a:r>
              <a:rPr lang="en-US" altLang="zh-CN"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zh-CN" altLang="en-US"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的支持度不小于</a:t>
            </a:r>
            <a:r>
              <a:rPr lang="en-US" altLang="zh-CN"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S</a:t>
            </a:r>
            <a:r>
              <a:rPr lang="zh-CN" altLang="en-US"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，则称</a:t>
            </a:r>
            <a:r>
              <a:rPr lang="en-US" altLang="zh-CN"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zh-CN" altLang="en-US"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是频繁项集</a:t>
            </a:r>
            <a:r>
              <a:rPr lang="en-US" altLang="zh-CN"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(frequent </a:t>
            </a:r>
            <a:r>
              <a:rPr lang="en-US" altLang="zh-CN" sz="2475" dirty="0" err="1">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itemset</a:t>
            </a:r>
            <a:r>
              <a:rPr lang="en-US" altLang="zh-CN"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475" dirty="0">
                <a:solidFill>
                  <a:schemeClr val="accent5">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endParaRPr lang="en-US" altLang="zh-CN" sz="2475" dirty="0">
              <a:solidFill>
                <a:schemeClr val="accent5">
                  <a:lumMod val="75000"/>
                </a:schemeClr>
              </a:solidFill>
              <a:latin typeface="Cambria Math" panose="02040503050406030204" pitchFamily="18" charset="0"/>
              <a:ea typeface="Cambria Math" panose="02040503050406030204" pitchFamily="18" charset="0"/>
              <a:cs typeface="萝莉体 第二版" panose="02000500000000000000" pitchFamily="2" charset="-122"/>
            </a:endParaRPr>
          </a:p>
          <a:p>
            <a:pPr>
              <a:buFont typeface="Wingdings" panose="05000000000000000000" pitchFamily="2" charset="2"/>
              <a:buChar char="n"/>
            </a:pPr>
            <a:r>
              <a:rPr lang="zh-CN" altLang="en-US" sz="2475" dirty="0">
                <a:solidFill>
                  <a:schemeClr val="accent4">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注意：需要提前定义</a:t>
            </a:r>
            <a:r>
              <a:rPr lang="zh-CN" altLang="en-US"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支持度阈值</a:t>
            </a:r>
            <a:r>
              <a:rPr lang="en-US" altLang="zh-CN"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(support threshold )S</a:t>
            </a:r>
            <a:r>
              <a:rPr lang="zh-CN" altLang="en-US"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I</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是一个集合。</a:t>
            </a:r>
            <a:endParaRPr lang="en-US" altLang="zh-CN" sz="2475" dirty="0">
              <a:solidFill>
                <a:srgbClr val="FF0000"/>
              </a:solidFill>
              <a:latin typeface="Cambria Math" panose="02040503050406030204" pitchFamily="18" charset="0"/>
              <a:ea typeface="方正卡通简体" panose="03000509000000000000" pitchFamily="65" charset="-122"/>
              <a:cs typeface="萝莉体 第二版" panose="02000500000000000000" pitchFamily="2" charset="-122"/>
            </a:endParaRPr>
          </a:p>
          <a:p>
            <a:pPr marL="89154" indent="0">
              <a:buNone/>
            </a:pPr>
            <a:endParaRPr lang="zh-CN" altLang="en-US" sz="247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
        <p:nvSpPr>
          <p:cNvPr id="6" name="内容占位符 2"/>
          <p:cNvSpPr txBox="1">
            <a:spLocks/>
          </p:cNvSpPr>
          <p:nvPr/>
        </p:nvSpPr>
        <p:spPr>
          <a:xfrm>
            <a:off x="285750" y="1655066"/>
            <a:ext cx="8401050" cy="6286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6.1.1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频繁项集的定义</a:t>
            </a:r>
          </a:p>
        </p:txBody>
      </p:sp>
    </p:spTree>
    <p:extLst>
      <p:ext uri="{BB962C8B-B14F-4D97-AF65-F5344CB8AC3E}">
        <p14:creationId xmlns:p14="http://schemas.microsoft.com/office/powerpoint/2010/main" val="4045156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方正卡通简体" panose="03000509000000000000" pitchFamily="65" charset="-122"/>
              </a:rPr>
              <a:t>6.1</a:t>
            </a:r>
            <a:r>
              <a:rPr lang="zh-CN" altLang="en-US" dirty="0">
                <a:latin typeface="Cambria Math" panose="02040503050406030204" pitchFamily="18" charset="0"/>
                <a:ea typeface="方正卡通简体" panose="03000509000000000000" pitchFamily="65" charset="-122"/>
              </a:rPr>
              <a:t>购物篮模型</a:t>
            </a:r>
          </a:p>
        </p:txBody>
      </p:sp>
      <p:sp>
        <p:nvSpPr>
          <p:cNvPr id="5" name="灯片编号占位符 4"/>
          <p:cNvSpPr>
            <a:spLocks noGrp="1"/>
          </p:cNvSpPr>
          <p:nvPr>
            <p:ph type="sldNum" sz="quarter" idx="12"/>
          </p:nvPr>
        </p:nvSpPr>
        <p:spPr/>
        <p:txBody>
          <a:bodyPr/>
          <a:lstStyle/>
          <a:p>
            <a:fld id="{19B12225-5612-419B-A8D5-4B8EEE4C217E}" type="slidenum">
              <a:rPr lang="en-US" smtClean="0"/>
              <a:pPr/>
              <a:t>9</a:t>
            </a:fld>
            <a:endParaRPr lang="en-US"/>
          </a:p>
        </p:txBody>
      </p:sp>
      <p:sp>
        <p:nvSpPr>
          <p:cNvPr id="13" name="内容占位符 2"/>
          <p:cNvSpPr>
            <a:spLocks noGrp="1"/>
          </p:cNvSpPr>
          <p:nvPr>
            <p:ph idx="1"/>
          </p:nvPr>
        </p:nvSpPr>
        <p:spPr>
          <a:xfrm>
            <a:off x="85725" y="2086086"/>
            <a:ext cx="2543175" cy="2200165"/>
          </a:xfrm>
        </p:spPr>
        <p:txBody>
          <a:bodyPr>
            <a:noAutofit/>
          </a:bodyPr>
          <a:lstStyle/>
          <a:p>
            <a:pPr marL="89154" indent="0">
              <a:buNone/>
            </a:pPr>
            <a:r>
              <a:rPr lang="zh-CN" altLang="en-US" sz="247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例</a:t>
            </a:r>
            <a:r>
              <a:rPr lang="en-US" altLang="zh-CN" sz="247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6.1 </a:t>
            </a:r>
          </a:p>
        </p:txBody>
      </p:sp>
      <p:sp>
        <p:nvSpPr>
          <p:cNvPr id="6" name="内容占位符 2"/>
          <p:cNvSpPr txBox="1">
            <a:spLocks/>
          </p:cNvSpPr>
          <p:nvPr/>
        </p:nvSpPr>
        <p:spPr>
          <a:xfrm>
            <a:off x="285750" y="1655066"/>
            <a:ext cx="8401050" cy="628650"/>
          </a:xfrm>
          <a:prstGeom prst="rect">
            <a:avLst/>
          </a:prstGeom>
        </p:spPr>
        <p:txBody>
          <a:bodyPr vert="horz" lIns="41148" tIns="6858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89154" indent="0">
              <a:spcAft>
                <a:spcPts val="900"/>
              </a:spcAft>
              <a:buNone/>
            </a:pPr>
            <a:r>
              <a:rPr lang="en-US" altLang="zh-CN" sz="2475" dirty="0">
                <a:latin typeface="Cambria Math" panose="02040503050406030204" pitchFamily="18" charset="0"/>
                <a:ea typeface="方正卡通简体" panose="03000509000000000000" pitchFamily="65" charset="-122"/>
                <a:cs typeface="萝莉体 第二版" panose="02000500000000000000" pitchFamily="2" charset="-122"/>
              </a:rPr>
              <a:t>6.1.1 </a:t>
            </a:r>
            <a:r>
              <a:rPr lang="zh-CN" altLang="en-US" sz="2475" dirty="0">
                <a:latin typeface="Cambria Math" panose="02040503050406030204" pitchFamily="18" charset="0"/>
                <a:ea typeface="方正卡通简体" panose="03000509000000000000" pitchFamily="65" charset="-122"/>
                <a:cs typeface="萝莉体 第二版" panose="02000500000000000000" pitchFamily="2" charset="-122"/>
              </a:rPr>
              <a:t>频繁项集的定义</a:t>
            </a:r>
          </a:p>
        </p:txBody>
      </p:sp>
      <p:pic>
        <p:nvPicPr>
          <p:cNvPr id="3" name="图片 2"/>
          <p:cNvPicPr>
            <a:picLocks noChangeAspect="1"/>
          </p:cNvPicPr>
          <p:nvPr/>
        </p:nvPicPr>
        <p:blipFill>
          <a:blip r:embed="rId3"/>
          <a:stretch>
            <a:fillRect/>
          </a:stretch>
        </p:blipFill>
        <p:spPr>
          <a:xfrm>
            <a:off x="1066800" y="2551352"/>
            <a:ext cx="6438378" cy="2345898"/>
          </a:xfrm>
          <a:prstGeom prst="rect">
            <a:avLst/>
          </a:prstGeom>
        </p:spPr>
      </p:pic>
      <p:sp>
        <p:nvSpPr>
          <p:cNvPr id="7" name="内容占位符 2"/>
          <p:cNvSpPr txBox="1">
            <a:spLocks/>
          </p:cNvSpPr>
          <p:nvPr/>
        </p:nvSpPr>
        <p:spPr>
          <a:xfrm>
            <a:off x="257758" y="5029200"/>
            <a:ext cx="8562062" cy="1428750"/>
          </a:xfrm>
          <a:prstGeom prst="rect">
            <a:avLst/>
          </a:prstGeom>
        </p:spPr>
        <p:txBody>
          <a:bodyPr vert="horz" lIns="41148" tIns="68580" rtlCol="0">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buFont typeface="Wingdings" panose="05000000000000000000" pitchFamily="2" charset="2"/>
              <a:buChar char="n"/>
            </a:pPr>
            <a:r>
              <a:rPr lang="zh-CN" altLang="en-US" sz="2475" dirty="0">
                <a:solidFill>
                  <a:schemeClr val="accent6">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由于空集是任何集合的子集，因此空集的支持度是</a:t>
            </a:r>
            <a:r>
              <a:rPr lang="en-US" altLang="zh-CN"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8</a:t>
            </a:r>
            <a:r>
              <a:rPr lang="zh-CN" altLang="en-US"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endParaRPr lang="en-US" altLang="zh-CN" sz="2475" dirty="0">
              <a:solidFill>
                <a:schemeClr val="accent2">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en-US" altLang="zh-CN" sz="247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zh-CN" altLang="en-US" sz="2475" dirty="0">
                <a:solidFill>
                  <a:schemeClr val="accent1">
                    <a:lumMod val="50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Dog</a:t>
            </a:r>
            <a:r>
              <a:rPr lang="zh-CN" altLang="en-US"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”支持度</a:t>
            </a:r>
            <a:r>
              <a:rPr lang="en-US" altLang="zh-CN"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7</a:t>
            </a:r>
            <a:r>
              <a:rPr lang="zh-CN" altLang="en-US"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 “</a:t>
            </a:r>
            <a:r>
              <a:rPr lang="en-US" altLang="zh-CN"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cat</a:t>
            </a:r>
            <a:r>
              <a:rPr lang="zh-CN" altLang="en-US"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”支持度是</a:t>
            </a:r>
            <a:r>
              <a:rPr lang="en-US" altLang="zh-CN"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6</a:t>
            </a:r>
            <a:r>
              <a:rPr lang="zh-CN" altLang="en-US"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and</a:t>
            </a:r>
            <a:r>
              <a:rPr lang="zh-CN" altLang="en-US"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”支持度</a:t>
            </a:r>
            <a:r>
              <a:rPr lang="en-US" altLang="zh-CN"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5</a:t>
            </a:r>
            <a:r>
              <a:rPr lang="zh-CN" altLang="en-US"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rPr>
              <a:t>；</a:t>
            </a:r>
            <a:endParaRPr lang="en-US" altLang="zh-CN" sz="2475" dirty="0">
              <a:solidFill>
                <a:schemeClr val="accent4">
                  <a:lumMod val="75000"/>
                </a:schemeClr>
              </a:solidFill>
              <a:latin typeface="Cambria Math" panose="02040503050406030204" pitchFamily="18" charset="0"/>
              <a:ea typeface="方正卡通简体" panose="03000509000000000000" pitchFamily="65" charset="-122"/>
              <a:cs typeface="萝莉体 第二版" panose="02000500000000000000" pitchFamily="2" charset="-122"/>
            </a:endParaRPr>
          </a:p>
          <a:p>
            <a:pPr>
              <a:buFont typeface="Wingdings" panose="05000000000000000000" pitchFamily="2" charset="2"/>
              <a:buChar char="n"/>
            </a:pPr>
            <a:r>
              <a:rPr lang="en-US" altLang="zh-CN"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 S=3</a:t>
            </a:r>
            <a:r>
              <a:rPr lang="zh-CN" altLang="en-US"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，单集合</a:t>
            </a:r>
            <a:r>
              <a:rPr lang="en-US" altLang="zh-CN"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{dog}</a:t>
            </a:r>
            <a:r>
              <a:rPr lang="zh-CN" altLang="en-US"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{cat}</a:t>
            </a:r>
            <a:r>
              <a:rPr lang="zh-CN" altLang="en-US"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{and}</a:t>
            </a:r>
            <a:r>
              <a:rPr lang="zh-CN" altLang="en-US"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a:t>
            </a:r>
            <a:r>
              <a:rPr lang="en-US" altLang="zh-CN"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{a}</a:t>
            </a:r>
            <a:r>
              <a:rPr lang="zh-CN" altLang="en-US"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和</a:t>
            </a:r>
            <a:r>
              <a:rPr lang="en-US" altLang="zh-CN"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{training}</a:t>
            </a:r>
            <a:r>
              <a:rPr lang="zh-CN" altLang="en-US"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rPr>
              <a:t>。</a:t>
            </a:r>
            <a:endParaRPr lang="en-US" altLang="zh-CN" sz="2475" dirty="0">
              <a:solidFill>
                <a:srgbClr val="D60093"/>
              </a:solidFill>
              <a:latin typeface="Cambria Math" panose="02040503050406030204" pitchFamily="18" charset="0"/>
              <a:ea typeface="方正卡通简体" panose="03000509000000000000" pitchFamily="65" charset="-122"/>
              <a:cs typeface="萝莉体 第二版" panose="02000500000000000000" pitchFamily="2" charset="-122"/>
            </a:endParaRPr>
          </a:p>
        </p:txBody>
      </p:sp>
    </p:spTree>
    <p:extLst>
      <p:ext uri="{BB962C8B-B14F-4D97-AF65-F5344CB8AC3E}">
        <p14:creationId xmlns:p14="http://schemas.microsoft.com/office/powerpoint/2010/main" val="23201706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solidFill>
          <a:schemeClr val="accent2">
            <a:lumMod val="40000"/>
            <a:lumOff val="60000"/>
          </a:schemeClr>
        </a:solidFill>
        <a:ln w="38100">
          <a:solidFill>
            <a:srgbClr val="0070C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53975">
          <a:solidFill>
            <a:schemeClr val="accent4">
              <a:lumMod val="75000"/>
            </a:schemeClr>
          </a:solidFill>
          <a:prstDash val="solid"/>
          <a:headEnd type="none"/>
          <a:tailEnd type="stealth" w="lg" len="lg"/>
        </a:ln>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64410</TotalTime>
  <Words>5995</Words>
  <Application>Microsoft Macintosh PowerPoint</Application>
  <PresentationFormat>全屏显示(4:3)</PresentationFormat>
  <Paragraphs>458</Paragraphs>
  <Slides>47</Slides>
  <Notes>46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47</vt:i4>
      </vt:variant>
    </vt:vector>
  </HeadingPairs>
  <TitlesOfParts>
    <vt:vector size="56" baseType="lpstr">
      <vt:lpstr>方正卡通简体</vt:lpstr>
      <vt:lpstr>Arial</vt:lpstr>
      <vt:lpstr>Calibri</vt:lpstr>
      <vt:lpstr>Cambria Math</vt:lpstr>
      <vt:lpstr>Corbel</vt:lpstr>
      <vt:lpstr>Verdana</vt:lpstr>
      <vt:lpstr>Wingdings</vt:lpstr>
      <vt:lpstr>Wingdings 2</vt:lpstr>
      <vt:lpstr>Module</vt:lpstr>
      <vt:lpstr>PowerPoint 演示文稿</vt:lpstr>
      <vt:lpstr>第6章教学大纲要求</vt:lpstr>
      <vt:lpstr>什么是频繁项集？</vt:lpstr>
      <vt:lpstr>什么是频繁项集？</vt:lpstr>
      <vt:lpstr>什么是频繁项集？</vt:lpstr>
      <vt:lpstr>什么是频繁项集？</vt:lpstr>
      <vt:lpstr>6.1购物篮模型</vt:lpstr>
      <vt:lpstr>6.1购物篮模型</vt:lpstr>
      <vt:lpstr>6.1购物篮模型</vt:lpstr>
      <vt:lpstr>6.1购物篮模型</vt:lpstr>
      <vt:lpstr>6.1购物篮模型</vt:lpstr>
      <vt:lpstr>6.1购物篮模型</vt:lpstr>
      <vt:lpstr>6.1购物篮模型</vt:lpstr>
      <vt:lpstr>6.1购物篮模型</vt:lpstr>
      <vt:lpstr>6.1购物篮模型</vt:lpstr>
      <vt:lpstr>6.1购物篮模型</vt:lpstr>
      <vt:lpstr>6.1购物篮模型</vt:lpstr>
      <vt:lpstr>6.1购物篮模型</vt:lpstr>
      <vt:lpstr>6.1购物篮模型</vt:lpstr>
      <vt:lpstr>6.1购物篮模型</vt:lpstr>
      <vt:lpstr>6.1购物篮模型</vt:lpstr>
      <vt:lpstr>6.2 购物篮及A-Priori算法</vt:lpstr>
      <vt:lpstr>6.2 购物篮及A-Priori算法</vt:lpstr>
      <vt:lpstr>6.2 购物篮及A-Priori算法</vt:lpstr>
      <vt:lpstr>6.2 购物篮及A-Priori算法</vt:lpstr>
      <vt:lpstr>6.2 购物篮及A-Priori算法</vt:lpstr>
      <vt:lpstr>6.2 购物篮及A-Priori算法</vt:lpstr>
      <vt:lpstr>6.2 购物篮及A-Priori算法</vt:lpstr>
      <vt:lpstr>6.2 购物篮及A-Priori算法</vt:lpstr>
      <vt:lpstr>6.2 购物篮及A-Priori算法</vt:lpstr>
      <vt:lpstr>6.2 购物篮及A-Priori算法</vt:lpstr>
      <vt:lpstr>6.2 购物篮及A-Priori算法</vt:lpstr>
      <vt:lpstr>6.2 购物篮及A-Priori算法</vt:lpstr>
      <vt:lpstr>6.2 购物篮及A-Priori算法</vt:lpstr>
      <vt:lpstr>6.2 购物篮及A-Priori算法</vt:lpstr>
      <vt:lpstr>6.2 购物篮及A-Priori算法</vt:lpstr>
      <vt:lpstr>6.2 购物篮及A-Priori算法</vt:lpstr>
      <vt:lpstr>6.3 更大数据集在内存中的处理</vt:lpstr>
      <vt:lpstr>6.5 流中频繁项计数</vt:lpstr>
      <vt:lpstr>6.5 流中频繁项计数</vt:lpstr>
      <vt:lpstr>6.5 流中频繁项计数</vt:lpstr>
      <vt:lpstr>6.5 流中频繁项计数</vt:lpstr>
      <vt:lpstr>6.5 流中频繁项计数</vt:lpstr>
      <vt:lpstr>总结</vt:lpstr>
      <vt:lpstr>总结</vt:lpstr>
      <vt:lpstr>练习</vt:lpstr>
      <vt:lpstr>作业</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智一 谭</cp:lastModifiedBy>
  <cp:revision>2641</cp:revision>
  <cp:lastPrinted>2011-10-20T04:01:43Z</cp:lastPrinted>
  <dcterms:created xsi:type="dcterms:W3CDTF">2009-06-12T17:14:38Z</dcterms:created>
  <dcterms:modified xsi:type="dcterms:W3CDTF">2023-11-28T02:16:28Z</dcterms:modified>
</cp:coreProperties>
</file>